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0" r:id="rId2"/>
    <p:sldMasterId id="2147483708" r:id="rId3"/>
    <p:sldMasterId id="2147483726" r:id="rId4"/>
    <p:sldMasterId id="2147483738" r:id="rId5"/>
    <p:sldMasterId id="2147483750" r:id="rId6"/>
    <p:sldMasterId id="2147483762" r:id="rId7"/>
    <p:sldMasterId id="2147483953" r:id="rId8"/>
    <p:sldMasterId id="2147483965" r:id="rId9"/>
    <p:sldMasterId id="2147483983" r:id="rId10"/>
  </p:sldMasterIdLst>
  <p:notesMasterIdLst>
    <p:notesMasterId r:id="rId254"/>
  </p:notesMasterIdLst>
  <p:sldIdLst>
    <p:sldId id="741" r:id="rId11"/>
    <p:sldId id="740" r:id="rId12"/>
    <p:sldId id="258" r:id="rId13"/>
    <p:sldId id="259" r:id="rId14"/>
    <p:sldId id="260" r:id="rId15"/>
    <p:sldId id="724"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742" r:id="rId51"/>
    <p:sldId id="743" r:id="rId52"/>
    <p:sldId id="744" r:id="rId53"/>
    <p:sldId id="745" r:id="rId54"/>
    <p:sldId id="746" r:id="rId55"/>
    <p:sldId id="747" r:id="rId56"/>
    <p:sldId id="748" r:id="rId57"/>
    <p:sldId id="749" r:id="rId58"/>
    <p:sldId id="750" r:id="rId59"/>
    <p:sldId id="751" r:id="rId60"/>
    <p:sldId id="752" r:id="rId61"/>
    <p:sldId id="753" r:id="rId62"/>
    <p:sldId id="754" r:id="rId63"/>
    <p:sldId id="755" r:id="rId64"/>
    <p:sldId id="756" r:id="rId65"/>
    <p:sldId id="757" r:id="rId66"/>
    <p:sldId id="758" r:id="rId67"/>
    <p:sldId id="759" r:id="rId68"/>
    <p:sldId id="760" r:id="rId69"/>
    <p:sldId id="761" r:id="rId70"/>
    <p:sldId id="762" r:id="rId71"/>
    <p:sldId id="763" r:id="rId72"/>
    <p:sldId id="764" r:id="rId73"/>
    <p:sldId id="765" r:id="rId74"/>
    <p:sldId id="766" r:id="rId75"/>
    <p:sldId id="767" r:id="rId76"/>
    <p:sldId id="768" r:id="rId77"/>
    <p:sldId id="769" r:id="rId78"/>
    <p:sldId id="770" r:id="rId79"/>
    <p:sldId id="771" r:id="rId80"/>
    <p:sldId id="772" r:id="rId81"/>
    <p:sldId id="773" r:id="rId82"/>
    <p:sldId id="774" r:id="rId83"/>
    <p:sldId id="775" r:id="rId84"/>
    <p:sldId id="776" r:id="rId85"/>
    <p:sldId id="777" r:id="rId86"/>
    <p:sldId id="778" r:id="rId87"/>
    <p:sldId id="779" r:id="rId88"/>
    <p:sldId id="780" r:id="rId89"/>
    <p:sldId id="781" r:id="rId90"/>
    <p:sldId id="782" r:id="rId91"/>
    <p:sldId id="783" r:id="rId92"/>
    <p:sldId id="784" r:id="rId93"/>
    <p:sldId id="785" r:id="rId94"/>
    <p:sldId id="786" r:id="rId95"/>
    <p:sldId id="725" r:id="rId96"/>
    <p:sldId id="726" r:id="rId97"/>
    <p:sldId id="727" r:id="rId98"/>
    <p:sldId id="728" r:id="rId99"/>
    <p:sldId id="729" r:id="rId100"/>
    <p:sldId id="730" r:id="rId101"/>
    <p:sldId id="731" r:id="rId102"/>
    <p:sldId id="732" r:id="rId103"/>
    <p:sldId id="733" r:id="rId104"/>
    <p:sldId id="734" r:id="rId105"/>
    <p:sldId id="735" r:id="rId106"/>
    <p:sldId id="736" r:id="rId107"/>
    <p:sldId id="737" r:id="rId108"/>
    <p:sldId id="738" r:id="rId109"/>
    <p:sldId id="739" r:id="rId110"/>
    <p:sldId id="295" r:id="rId111"/>
    <p:sldId id="296" r:id="rId112"/>
    <p:sldId id="297" r:id="rId113"/>
    <p:sldId id="298" r:id="rId114"/>
    <p:sldId id="299" r:id="rId115"/>
    <p:sldId id="300" r:id="rId116"/>
    <p:sldId id="301" r:id="rId117"/>
    <p:sldId id="302" r:id="rId118"/>
    <p:sldId id="303" r:id="rId119"/>
    <p:sldId id="304" r:id="rId120"/>
    <p:sldId id="305" r:id="rId121"/>
    <p:sldId id="306" r:id="rId122"/>
    <p:sldId id="307" r:id="rId123"/>
    <p:sldId id="308" r:id="rId124"/>
    <p:sldId id="309" r:id="rId125"/>
    <p:sldId id="310" r:id="rId126"/>
    <p:sldId id="311" r:id="rId127"/>
    <p:sldId id="312" r:id="rId128"/>
    <p:sldId id="313" r:id="rId129"/>
    <p:sldId id="314" r:id="rId130"/>
    <p:sldId id="315" r:id="rId131"/>
    <p:sldId id="316" r:id="rId132"/>
    <p:sldId id="317" r:id="rId133"/>
    <p:sldId id="318" r:id="rId134"/>
    <p:sldId id="319" r:id="rId135"/>
    <p:sldId id="320" r:id="rId136"/>
    <p:sldId id="321" r:id="rId137"/>
    <p:sldId id="322" r:id="rId138"/>
    <p:sldId id="323" r:id="rId139"/>
    <p:sldId id="324" r:id="rId140"/>
    <p:sldId id="325" r:id="rId141"/>
    <p:sldId id="326" r:id="rId142"/>
    <p:sldId id="327" r:id="rId143"/>
    <p:sldId id="328" r:id="rId144"/>
    <p:sldId id="329" r:id="rId145"/>
    <p:sldId id="330" r:id="rId146"/>
    <p:sldId id="331" r:id="rId147"/>
    <p:sldId id="332" r:id="rId148"/>
    <p:sldId id="333" r:id="rId149"/>
    <p:sldId id="334" r:id="rId150"/>
    <p:sldId id="335" r:id="rId151"/>
    <p:sldId id="336" r:id="rId152"/>
    <p:sldId id="337" r:id="rId153"/>
    <p:sldId id="338" r:id="rId154"/>
    <p:sldId id="339" r:id="rId155"/>
    <p:sldId id="340" r:id="rId156"/>
    <p:sldId id="341" r:id="rId157"/>
    <p:sldId id="342" r:id="rId158"/>
    <p:sldId id="343" r:id="rId159"/>
    <p:sldId id="344" r:id="rId160"/>
    <p:sldId id="345" r:id="rId161"/>
    <p:sldId id="346" r:id="rId162"/>
    <p:sldId id="347" r:id="rId163"/>
    <p:sldId id="348" r:id="rId164"/>
    <p:sldId id="349" r:id="rId165"/>
    <p:sldId id="350" r:id="rId166"/>
    <p:sldId id="351" r:id="rId167"/>
    <p:sldId id="352" r:id="rId168"/>
    <p:sldId id="353" r:id="rId169"/>
    <p:sldId id="354" r:id="rId170"/>
    <p:sldId id="355" r:id="rId171"/>
    <p:sldId id="356" r:id="rId172"/>
    <p:sldId id="357" r:id="rId173"/>
    <p:sldId id="358" r:id="rId174"/>
    <p:sldId id="359" r:id="rId175"/>
    <p:sldId id="360" r:id="rId176"/>
    <p:sldId id="361" r:id="rId177"/>
    <p:sldId id="362" r:id="rId178"/>
    <p:sldId id="363" r:id="rId179"/>
    <p:sldId id="364" r:id="rId180"/>
    <p:sldId id="365" r:id="rId181"/>
    <p:sldId id="366" r:id="rId182"/>
    <p:sldId id="367" r:id="rId183"/>
    <p:sldId id="368" r:id="rId184"/>
    <p:sldId id="369" r:id="rId185"/>
    <p:sldId id="370" r:id="rId186"/>
    <p:sldId id="371" r:id="rId187"/>
    <p:sldId id="372" r:id="rId188"/>
    <p:sldId id="373" r:id="rId189"/>
    <p:sldId id="374" r:id="rId190"/>
    <p:sldId id="376" r:id="rId191"/>
    <p:sldId id="377" r:id="rId192"/>
    <p:sldId id="378" r:id="rId193"/>
    <p:sldId id="379" r:id="rId194"/>
    <p:sldId id="380" r:id="rId195"/>
    <p:sldId id="381" r:id="rId196"/>
    <p:sldId id="382" r:id="rId197"/>
    <p:sldId id="383" r:id="rId198"/>
    <p:sldId id="384" r:id="rId199"/>
    <p:sldId id="385" r:id="rId200"/>
    <p:sldId id="386" r:id="rId201"/>
    <p:sldId id="387" r:id="rId202"/>
    <p:sldId id="388" r:id="rId203"/>
    <p:sldId id="389" r:id="rId204"/>
    <p:sldId id="390" r:id="rId205"/>
    <p:sldId id="391" r:id="rId206"/>
    <p:sldId id="392" r:id="rId207"/>
    <p:sldId id="393" r:id="rId208"/>
    <p:sldId id="394" r:id="rId209"/>
    <p:sldId id="395" r:id="rId210"/>
    <p:sldId id="396" r:id="rId211"/>
    <p:sldId id="397" r:id="rId212"/>
    <p:sldId id="398" r:id="rId213"/>
    <p:sldId id="399" r:id="rId214"/>
    <p:sldId id="400" r:id="rId215"/>
    <p:sldId id="401" r:id="rId216"/>
    <p:sldId id="402" r:id="rId217"/>
    <p:sldId id="403" r:id="rId218"/>
    <p:sldId id="404" r:id="rId219"/>
    <p:sldId id="405" r:id="rId220"/>
    <p:sldId id="406" r:id="rId221"/>
    <p:sldId id="407" r:id="rId222"/>
    <p:sldId id="408" r:id="rId223"/>
    <p:sldId id="409" r:id="rId224"/>
    <p:sldId id="410" r:id="rId225"/>
    <p:sldId id="411" r:id="rId226"/>
    <p:sldId id="412" r:id="rId227"/>
    <p:sldId id="413" r:id="rId228"/>
    <p:sldId id="414" r:id="rId229"/>
    <p:sldId id="415" r:id="rId230"/>
    <p:sldId id="416" r:id="rId231"/>
    <p:sldId id="417" r:id="rId232"/>
    <p:sldId id="418" r:id="rId233"/>
    <p:sldId id="419" r:id="rId234"/>
    <p:sldId id="420" r:id="rId235"/>
    <p:sldId id="421" r:id="rId236"/>
    <p:sldId id="422" r:id="rId237"/>
    <p:sldId id="423" r:id="rId238"/>
    <p:sldId id="424" r:id="rId239"/>
    <p:sldId id="425" r:id="rId240"/>
    <p:sldId id="426" r:id="rId241"/>
    <p:sldId id="427" r:id="rId242"/>
    <p:sldId id="428" r:id="rId243"/>
    <p:sldId id="429" r:id="rId244"/>
    <p:sldId id="430" r:id="rId245"/>
    <p:sldId id="431" r:id="rId246"/>
    <p:sldId id="432" r:id="rId247"/>
    <p:sldId id="433" r:id="rId248"/>
    <p:sldId id="435" r:id="rId249"/>
    <p:sldId id="436" r:id="rId250"/>
    <p:sldId id="437" r:id="rId251"/>
    <p:sldId id="438" r:id="rId252"/>
    <p:sldId id="439" r:id="rId2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89" autoAdjust="0"/>
    <p:restoredTop sz="94660"/>
  </p:normalViewPr>
  <p:slideViewPr>
    <p:cSldViewPr snapToGrid="0">
      <p:cViewPr varScale="1">
        <p:scale>
          <a:sx n="58" d="100"/>
          <a:sy n="58" d="100"/>
        </p:scale>
        <p:origin x="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226" Type="http://schemas.openxmlformats.org/officeDocument/2006/relationships/slide" Target="slides/slide216.xml"/><Relationship Id="rId247" Type="http://schemas.openxmlformats.org/officeDocument/2006/relationships/slide" Target="slides/slide237.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37" Type="http://schemas.openxmlformats.org/officeDocument/2006/relationships/slide" Target="slides/slide227.xml"/><Relationship Id="rId258" Type="http://schemas.openxmlformats.org/officeDocument/2006/relationships/tableStyles" Target="tableStyles.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227" Type="http://schemas.openxmlformats.org/officeDocument/2006/relationships/slide" Target="slides/slide217.xml"/><Relationship Id="rId248" Type="http://schemas.openxmlformats.org/officeDocument/2006/relationships/slide" Target="slides/slide238.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slide" Target="slides/slide207.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2.xml"/><Relationship Id="rId233" Type="http://schemas.openxmlformats.org/officeDocument/2006/relationships/slide" Target="slides/slide223.xml"/><Relationship Id="rId238" Type="http://schemas.openxmlformats.org/officeDocument/2006/relationships/slide" Target="slides/slide228.xml"/><Relationship Id="rId254" Type="http://schemas.openxmlformats.org/officeDocument/2006/relationships/notesMaster" Target="notesMasters/notesMaster1.xml"/><Relationship Id="rId259" Type="http://schemas.microsoft.com/office/2015/10/relationships/revisionInfo" Target="revisionInfo.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172" Type="http://schemas.openxmlformats.org/officeDocument/2006/relationships/slide" Target="slides/slide162.xml"/><Relationship Id="rId193" Type="http://schemas.openxmlformats.org/officeDocument/2006/relationships/slide" Target="slides/slide183.xml"/><Relationship Id="rId202" Type="http://schemas.openxmlformats.org/officeDocument/2006/relationships/slide" Target="slides/slide192.xml"/><Relationship Id="rId207" Type="http://schemas.openxmlformats.org/officeDocument/2006/relationships/slide" Target="slides/slide197.xml"/><Relationship Id="rId223" Type="http://schemas.openxmlformats.org/officeDocument/2006/relationships/slide" Target="slides/slide213.xml"/><Relationship Id="rId228" Type="http://schemas.openxmlformats.org/officeDocument/2006/relationships/slide" Target="slides/slide218.xml"/><Relationship Id="rId244" Type="http://schemas.openxmlformats.org/officeDocument/2006/relationships/slide" Target="slides/slide234.xml"/><Relationship Id="rId249" Type="http://schemas.openxmlformats.org/officeDocument/2006/relationships/slide" Target="slides/slide23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183" Type="http://schemas.openxmlformats.org/officeDocument/2006/relationships/slide" Target="slides/slide173.xml"/><Relationship Id="rId213" Type="http://schemas.openxmlformats.org/officeDocument/2006/relationships/slide" Target="slides/slide203.xml"/><Relationship Id="rId218" Type="http://schemas.openxmlformats.org/officeDocument/2006/relationships/slide" Target="slides/slide208.xml"/><Relationship Id="rId234" Type="http://schemas.openxmlformats.org/officeDocument/2006/relationships/slide" Target="slides/slide224.xml"/><Relationship Id="rId239"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19.xml"/><Relationship Id="rId250" Type="http://schemas.openxmlformats.org/officeDocument/2006/relationships/slide" Target="slides/slide240.xml"/><Relationship Id="rId255" Type="http://schemas.openxmlformats.org/officeDocument/2006/relationships/presProps" Target="presProps.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199" Type="http://schemas.openxmlformats.org/officeDocument/2006/relationships/slide" Target="slides/slide189.xml"/><Relationship Id="rId203" Type="http://schemas.openxmlformats.org/officeDocument/2006/relationships/slide" Target="slides/slide193.xml"/><Relationship Id="rId208" Type="http://schemas.openxmlformats.org/officeDocument/2006/relationships/slide" Target="slides/slide198.xml"/><Relationship Id="rId229" Type="http://schemas.openxmlformats.org/officeDocument/2006/relationships/slide" Target="slides/slide219.xml"/><Relationship Id="rId19" Type="http://schemas.openxmlformats.org/officeDocument/2006/relationships/slide" Target="slides/slide9.xml"/><Relationship Id="rId224" Type="http://schemas.openxmlformats.org/officeDocument/2006/relationships/slide" Target="slides/slide214.xml"/><Relationship Id="rId240" Type="http://schemas.openxmlformats.org/officeDocument/2006/relationships/slide" Target="slides/slide230.xml"/><Relationship Id="rId245" Type="http://schemas.openxmlformats.org/officeDocument/2006/relationships/slide" Target="slides/slide235.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189" Type="http://schemas.openxmlformats.org/officeDocument/2006/relationships/slide" Target="slides/slide179.xml"/><Relationship Id="rId219" Type="http://schemas.openxmlformats.org/officeDocument/2006/relationships/slide" Target="slides/slide209.xml"/><Relationship Id="rId3" Type="http://schemas.openxmlformats.org/officeDocument/2006/relationships/slideMaster" Target="slideMasters/slideMaster3.xml"/><Relationship Id="rId214" Type="http://schemas.openxmlformats.org/officeDocument/2006/relationships/slide" Target="slides/slide204.xml"/><Relationship Id="rId230" Type="http://schemas.openxmlformats.org/officeDocument/2006/relationships/slide" Target="slides/slide220.xml"/><Relationship Id="rId235" Type="http://schemas.openxmlformats.org/officeDocument/2006/relationships/slide" Target="slides/slide225.xml"/><Relationship Id="rId251" Type="http://schemas.openxmlformats.org/officeDocument/2006/relationships/slide" Target="slides/slide241.xml"/><Relationship Id="rId256" Type="http://schemas.openxmlformats.org/officeDocument/2006/relationships/viewProps" Target="viewProps.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220" Type="http://schemas.openxmlformats.org/officeDocument/2006/relationships/slide" Target="slides/slide210.xml"/><Relationship Id="rId225" Type="http://schemas.openxmlformats.org/officeDocument/2006/relationships/slide" Target="slides/slide215.xml"/><Relationship Id="rId241" Type="http://schemas.openxmlformats.org/officeDocument/2006/relationships/slide" Target="slides/slide231.xml"/><Relationship Id="rId246" Type="http://schemas.openxmlformats.org/officeDocument/2006/relationships/slide" Target="slides/slide236.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slide" Target="slides/slide205.xml"/><Relationship Id="rId236" Type="http://schemas.openxmlformats.org/officeDocument/2006/relationships/slide" Target="slides/slide226.xml"/><Relationship Id="rId257" Type="http://schemas.openxmlformats.org/officeDocument/2006/relationships/theme" Target="theme/theme1.xml"/><Relationship Id="rId26" Type="http://schemas.openxmlformats.org/officeDocument/2006/relationships/slide" Target="slides/slide16.xml"/><Relationship Id="rId231" Type="http://schemas.openxmlformats.org/officeDocument/2006/relationships/slide" Target="slides/slide221.xml"/><Relationship Id="rId252" Type="http://schemas.openxmlformats.org/officeDocument/2006/relationships/slide" Target="slides/slide242.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242" Type="http://schemas.openxmlformats.org/officeDocument/2006/relationships/slide" Target="slides/slide232.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32" Type="http://schemas.openxmlformats.org/officeDocument/2006/relationships/slide" Target="slides/slide222.xml"/><Relationship Id="rId253" Type="http://schemas.openxmlformats.org/officeDocument/2006/relationships/slide" Target="slides/slide243.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openxmlformats.org/officeDocument/2006/relationships/slide" Target="slides/slide212.xml"/><Relationship Id="rId243" Type="http://schemas.openxmlformats.org/officeDocument/2006/relationships/slide" Target="slides/slide233.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4BEB6-E2AE-4DF0-B27C-E27D6A035F96}" type="datetimeFigureOut">
              <a:rPr lang="pt-BR" smtClean="0"/>
              <a:t>20/09/2017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9FDBA-B427-4AE3-8FEC-95798CAA8248}" type="slidenum">
              <a:rPr lang="pt-BR" smtClean="0"/>
              <a:t>‹nº›</a:t>
            </a:fld>
            <a:endParaRPr lang="pt-BR"/>
          </a:p>
        </p:txBody>
      </p:sp>
    </p:spTree>
    <p:extLst>
      <p:ext uri="{BB962C8B-B14F-4D97-AF65-F5344CB8AC3E}">
        <p14:creationId xmlns:p14="http://schemas.microsoft.com/office/powerpoint/2010/main" val="2866633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072CF-1C91-44F1-A67D-91B99A99829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38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dirty="0"/>
              <a:t>    </a:t>
            </a:r>
            <a:endParaRPr lang="pt-BR" altLang="pt-BR" b="1" dirty="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A50017-3C95-4489-ADDF-44E76ADC2E5B}"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65334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dirty="0"/>
              <a:t> </a:t>
            </a:r>
          </a:p>
          <a:p>
            <a:pPr>
              <a:spcBef>
                <a:spcPct val="0"/>
              </a:spcBef>
            </a:pPr>
            <a:endParaRPr lang="pt-BR" altLang="pt-BR" dirty="0"/>
          </a:p>
        </p:txBody>
      </p:sp>
      <p:sp>
        <p:nvSpPr>
          <p:cNvPr id="614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15286B-4505-4141-8552-88B6C9D83F7D}"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1289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5D715E-2C5D-4EA5-9D58-A88862E07E92}"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81818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b="1" dirty="0"/>
          </a:p>
          <a:p>
            <a:pPr>
              <a:spcBef>
                <a:spcPct val="0"/>
              </a:spcBef>
            </a:pPr>
            <a:endParaRPr lang="pt-BR" altLang="pt-BR" dirty="0"/>
          </a:p>
        </p:txBody>
      </p:sp>
      <p:sp>
        <p:nvSpPr>
          <p:cNvPr id="634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08D94C-D559-4FE3-9C64-545C580F73DE}"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10497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64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471D8D-A70C-471E-880C-36BC9B2A40FE}"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03145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655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4D6742-9A6B-4137-A7BC-2DF84D1E44FB}"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92111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67D3F6-0823-423C-A2D9-235BB8F6E044}"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1844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675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F306B7-1EF1-4656-B54B-65ADD491C015}"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4227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686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B34A2A-4FBF-4546-B1C0-8150DDFB6202}"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47407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dirty="0"/>
              <a:t> </a:t>
            </a:r>
          </a:p>
          <a:p>
            <a:pPr>
              <a:spcBef>
                <a:spcPct val="0"/>
              </a:spcBef>
            </a:pPr>
            <a:endParaRPr lang="pt-BR" altLang="pt-BR" dirty="0"/>
          </a:p>
        </p:txBody>
      </p:sp>
      <p:sp>
        <p:nvSpPr>
          <p:cNvPr id="696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BB5DBE-3DA3-4C09-B3D8-2C0AE82D12B3}"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588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522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57A8F7-75FB-4889-BFF6-409B2E996F1E}" type="slidenum">
              <a:rPr kumimoji="0" lang="pt-BR" altLang="pt-BR"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pt-BR" altLang="pt-BR" sz="1200" b="0" i="0" u="none" strike="noStrike" kern="1200" cap="none" spc="0" normalizeH="0" baseline="0" noProof="0" dirty="0">
              <a:ln>
                <a:noFill/>
              </a:ln>
              <a:solidFill>
                <a:prstClr val="black"/>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31250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06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CBAAD1-0B08-42AB-8886-78F67B9EBBB9}"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83701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16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E0A907-5A84-4AE1-BCA4-C82CD927DE9F}"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73933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27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AF1B8-CB77-4954-B9D2-9421B50C7CB6}"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05267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37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CBA290-B6D0-438B-87AB-A458A0794A65}"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0593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47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8D9CC6-50F0-4CAF-B747-3E1887E755D8}"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80223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57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0F9B9-CCA5-4D84-B6DD-726BD12335E9}"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6518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pt-BR" altLang="pt-BR" dirty="0"/>
              <a:t> </a:t>
            </a:r>
          </a:p>
          <a:p>
            <a:pPr>
              <a:spcBef>
                <a:spcPct val="0"/>
              </a:spcBef>
            </a:pPr>
            <a:endParaRPr lang="pt-BR" altLang="pt-BR" dirty="0"/>
          </a:p>
        </p:txBody>
      </p:sp>
      <p:sp>
        <p:nvSpPr>
          <p:cNvPr id="768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E36D0C-5928-4383-AE68-4AFD3ACE8255}"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46104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78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B1E01-4607-4CF8-9F28-1C6741A06BC8}"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63328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88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BA9C5-4FB0-41A0-8776-C0448DC00AC4}"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2292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798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3D8A0B-BB9A-43B1-A5B5-3B9A13285DB9}"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5014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532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350EEC-435F-41D1-8DAD-D5DAFD45CD4B}"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5244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a:p>
            <a:pPr>
              <a:spcBef>
                <a:spcPct val="0"/>
              </a:spcBef>
            </a:pPr>
            <a:endParaRPr lang="pt-BR" altLang="pt-BR" dirty="0"/>
          </a:p>
          <a:p>
            <a:pPr>
              <a:spcBef>
                <a:spcPct val="0"/>
              </a:spcBef>
            </a:pPr>
            <a:endParaRPr lang="pt-BR" altLang="pt-BR" dirty="0"/>
          </a:p>
        </p:txBody>
      </p:sp>
      <p:sp>
        <p:nvSpPr>
          <p:cNvPr id="809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3CF4B9-7547-49AB-B292-ECF19854C4DE}"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87377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819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CFADF6-8536-4359-A50A-746C69B22306}"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6393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a:p>
            <a:pPr>
              <a:spcBef>
                <a:spcPct val="0"/>
              </a:spcBef>
            </a:pPr>
            <a:endParaRPr lang="pt-BR" altLang="pt-BR" dirty="0"/>
          </a:p>
        </p:txBody>
      </p:sp>
      <p:sp>
        <p:nvSpPr>
          <p:cNvPr id="829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986592-4307-400B-BB7C-DE9CD24F51AC}"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71159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i="1" dirty="0"/>
          </a:p>
        </p:txBody>
      </p:sp>
      <p:sp>
        <p:nvSpPr>
          <p:cNvPr id="839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390B2F-9220-41E3-9C46-4C81B5319E93}"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82439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849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7D45A0-71E4-4D58-B33B-1410C59852FD}"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2494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860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CC4B7-F249-441C-9EDB-B476F2EF8FAD}"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907039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a:p>
            <a:pPr>
              <a:spcBef>
                <a:spcPct val="0"/>
              </a:spcBef>
            </a:pPr>
            <a:endParaRPr lang="pt-BR" altLang="pt-BR" dirty="0"/>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F25372-FB47-49C8-8969-767095EDBF22}"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71183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880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8782DC-C1B7-4BD6-A3E3-D8050DCBF8E1}"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93390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spcBef>
                <a:spcPct val="0"/>
              </a:spcBef>
            </a:pPr>
            <a:endParaRPr lang="pt-BR" altLang="pt-BR" b="1" i="1" dirty="0"/>
          </a:p>
        </p:txBody>
      </p:sp>
      <p:sp>
        <p:nvSpPr>
          <p:cNvPr id="890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79CFCD-D0FF-4001-917B-BDC795F08E1D}"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79527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901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F00237-95BF-403C-BDAD-785221D203D7}"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5527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3AFEB3-B8A4-427C-9E65-B503D0F358BE}"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32559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ço Reservado para Imagem de Slide 1"/>
          <p:cNvSpPr>
            <a:spLocks noGrp="1" noRot="1" noChangeAspect="1" noTextEdit="1"/>
          </p:cNvSpPr>
          <p:nvPr>
            <p:ph type="sldImg"/>
          </p:nvPr>
        </p:nvSpPr>
        <p:spPr>
          <a:ln/>
        </p:spPr>
      </p:sp>
      <p:sp>
        <p:nvSpPr>
          <p:cNvPr id="2457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t-BR" altLang="pt-BR" dirty="0">
                <a:latin typeface="Arial" panose="020B0604020202020204" pitchFamily="34" charset="0"/>
                <a:cs typeface="Arial" panose="020B0604020202020204" pitchFamily="34" charset="0"/>
              </a:rPr>
              <a:t>Imagem captada no seguinte endereço eletrônico, em 24 de março de 2008:</a:t>
            </a:r>
          </a:p>
          <a:p>
            <a:pPr>
              <a:spcBef>
                <a:spcPct val="0"/>
              </a:spcBef>
            </a:pPr>
            <a:r>
              <a:rPr lang="pt-BR" altLang="pt-BR" dirty="0">
                <a:latin typeface="Arial" panose="020B0604020202020204" pitchFamily="34" charset="0"/>
                <a:cs typeface="Arial" panose="020B0604020202020204" pitchFamily="34" charset="0"/>
              </a:rPr>
              <a:t>http://notitial.blogspot.com/2006/02/ndice-do-estudo-de-o-livro-dos.html</a:t>
            </a:r>
          </a:p>
        </p:txBody>
      </p:sp>
      <p:sp>
        <p:nvSpPr>
          <p:cNvPr id="2458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B198B-2EFC-4F84-A467-29A0A69F8961}"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81374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ço Reservado para Imagem de Slide 1"/>
          <p:cNvSpPr>
            <a:spLocks noGrp="1" noRot="1" noChangeAspect="1" noTextEdit="1"/>
          </p:cNvSpPr>
          <p:nvPr>
            <p:ph type="sldImg"/>
          </p:nvPr>
        </p:nvSpPr>
        <p:spPr>
          <a:ln/>
        </p:spPr>
      </p:sp>
      <p:sp>
        <p:nvSpPr>
          <p:cNvPr id="2662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pt-BR" altLang="pt-BR" dirty="0">
                <a:latin typeface="Arial" panose="020B0604020202020204" pitchFamily="34" charset="0"/>
                <a:cs typeface="Arial" panose="020B0604020202020204" pitchFamily="34" charset="0"/>
              </a:rPr>
              <a:t>Imagem captada no seguinte endereço eletrônico, em 24 de março de 2008:</a:t>
            </a:r>
          </a:p>
          <a:p>
            <a:pPr>
              <a:spcBef>
                <a:spcPct val="0"/>
              </a:spcBef>
            </a:pPr>
            <a:r>
              <a:rPr lang="pt-BR" altLang="pt-BR" dirty="0">
                <a:latin typeface="Arial" panose="020B0604020202020204" pitchFamily="34" charset="0"/>
                <a:cs typeface="Arial" panose="020B0604020202020204" pitchFamily="34" charset="0"/>
              </a:rPr>
              <a:t>http://notitial.blogspot.com/2006/02/ndice-do-estudo-de-o-livro-dos.html</a:t>
            </a:r>
          </a:p>
        </p:txBody>
      </p:sp>
      <p:sp>
        <p:nvSpPr>
          <p:cNvPr id="2662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C552A2-02B8-47FC-A4EA-91C46AAE118F}" type="slidenum">
              <a:rPr kumimoji="0" lang="pt-BR" altLang="pt-B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pt-BR" altLang="pt-BR"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02915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553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DF8EE-F6F0-49BB-88B6-50657A224A03}"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5848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56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CB8C19-74AF-454F-8F1B-AB5237350E21}"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57130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573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B74FF9-C880-4B52-8CBD-4F92D5AF10D6}"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56447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a:p>
            <a:pPr>
              <a:spcBef>
                <a:spcPct val="0"/>
              </a:spcBef>
            </a:pPr>
            <a:endParaRPr lang="pt-BR" altLang="pt-BR" dirty="0"/>
          </a:p>
          <a:p>
            <a:pPr>
              <a:spcBef>
                <a:spcPct val="0"/>
              </a:spcBef>
            </a:pPr>
            <a:endParaRPr lang="pt-BR" altLang="pt-BR" dirty="0"/>
          </a:p>
        </p:txBody>
      </p:sp>
      <p:sp>
        <p:nvSpPr>
          <p:cNvPr id="583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1DFB33-FBF4-4503-9FDD-83BF1CC6CD0F}"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0124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altLang="pt-BR" dirty="0"/>
          </a:p>
        </p:txBody>
      </p:sp>
      <p:sp>
        <p:nvSpPr>
          <p:cNvPr id="593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5BF24C-4C54-4572-99A7-F2CB1E0C7BF1}" type="slidenum">
              <a:rPr kumimoji="0" lang="pt-BR" altLang="pt-B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pt-BR" altLang="pt-BR"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34572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0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0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0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0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0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8.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4150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127116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465AEE93-FF7D-4C17-B8C7-44F7A1F40EFE}"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2755195053"/>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465AEE93-FF7D-4C17-B8C7-44F7A1F40EFE}" type="datetimeFigureOut">
              <a:rPr lang="pt-BR" smtClean="0"/>
              <a:t>20/09/2017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3230962392"/>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465AEE93-FF7D-4C17-B8C7-44F7A1F40EFE}" type="datetimeFigureOut">
              <a:rPr lang="pt-BR" smtClean="0"/>
              <a:t>20/09/2017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1417317946"/>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465AEE93-FF7D-4C17-B8C7-44F7A1F40EFE}" type="datetimeFigureOut">
              <a:rPr lang="pt-BR" smtClean="0"/>
              <a:t>20/09/2017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2958087759"/>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65AEE93-FF7D-4C17-B8C7-44F7A1F40EFE}"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1501313036"/>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465AEE93-FF7D-4C17-B8C7-44F7A1F40EFE}" type="datetimeFigureOut">
              <a:rPr lang="pt-BR" smtClean="0"/>
              <a:t>20/09/2017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3793860133"/>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65AEE93-FF7D-4C17-B8C7-44F7A1F40EFE}"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2725875874"/>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65AEE93-FF7D-4C17-B8C7-44F7A1F40EFE}"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301248802"/>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792222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19690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27319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7556277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2056143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89404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4308819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538832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2291179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6941247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365177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89746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248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122001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99231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6274212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133402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780692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7531325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40167952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3615527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9331183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41424823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p:cNvSpPr>
            <a:spLocks noGrp="1"/>
          </p:cNvSpPr>
          <p:nvPr>
            <p:ph type="dt" sz="half" idx="10"/>
          </p:nvPr>
        </p:nvSpPr>
        <p:spPr/>
        <p:txBody>
          <a:bodyPr/>
          <a:lstStyle/>
          <a:p>
            <a:fld id="{6F0DA8BB-0D18-469F-8022-DD923457DE3A}" type="datetimeFigureOut">
              <a:rPr lang="nl-BE"/>
              <a:t>20/09/2017</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3875332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813744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2"/>
          <p:cNvSpPr>
            <a:spLocks noGrp="1"/>
          </p:cNvSpPr>
          <p:nvPr>
            <p:ph type="dt" sz="half" idx="10"/>
          </p:nvPr>
        </p:nvSpPr>
        <p:spPr/>
        <p:txBody>
          <a:bodyPr/>
          <a:lstStyle/>
          <a:p>
            <a:fld id="{6F0DA8BB-0D18-469F-8022-DD923457DE3A}" type="datetimeFigureOut">
              <a:rPr lang="nl-BE"/>
              <a:t>20/09/2017</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459624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a:t>20/09/2017</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8281295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5137993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t>20/09/2017</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4922637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10981481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t>20/09/2017</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t>‹nº›</a:t>
            </a:fld>
            <a:endParaRPr lang="nl-BE"/>
          </a:p>
        </p:txBody>
      </p:sp>
    </p:spTree>
    <p:extLst>
      <p:ext uri="{BB962C8B-B14F-4D97-AF65-F5344CB8AC3E}">
        <p14:creationId xmlns:p14="http://schemas.microsoft.com/office/powerpoint/2010/main" val="207302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69151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41645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310650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577464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pt-BR"/>
              <a:t>Clique para editar o título mestre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4555655" y="5936188"/>
            <a:ext cx="2057400" cy="365125"/>
          </a:xfrm>
        </p:spPr>
        <p:txBody>
          <a:bodyPr/>
          <a:lstStyle/>
          <a:p>
            <a:endParaRPr lang="pt-BR" dirty="0"/>
          </a:p>
        </p:txBody>
      </p:sp>
      <p:sp>
        <p:nvSpPr>
          <p:cNvPr id="5" name="Footer Placeholder 4"/>
          <p:cNvSpPr>
            <a:spLocks noGrp="1"/>
          </p:cNvSpPr>
          <p:nvPr>
            <p:ph type="ftr" sz="quarter" idx="11"/>
          </p:nvPr>
        </p:nvSpPr>
        <p:spPr>
          <a:xfrm>
            <a:off x="533401" y="5936189"/>
            <a:ext cx="4021666" cy="365125"/>
          </a:xfrm>
        </p:spPr>
        <p:txBody>
          <a:bodyPr/>
          <a:lstStyle/>
          <a:p>
            <a:endParaRPr lang="pt-BR" dirty="0"/>
          </a:p>
        </p:txBody>
      </p:sp>
      <p:sp>
        <p:nvSpPr>
          <p:cNvPr id="6" name="Slide Number Placeholder 5"/>
          <p:cNvSpPr>
            <a:spLocks noGrp="1"/>
          </p:cNvSpPr>
          <p:nvPr>
            <p:ph type="sldNum" sz="quarter" idx="12"/>
          </p:nvPr>
        </p:nvSpPr>
        <p:spPr>
          <a:xfrm>
            <a:off x="7010399" y="2750337"/>
            <a:ext cx="1370293" cy="1356442"/>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47035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22739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722171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08512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583108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02568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606988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90459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089674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575190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310"/>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43664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1161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67783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pt-BR"/>
              <a:t>Clique para editar o título mestre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979820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pt-BR"/>
              <a:t>Clique para editar o título mestre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a:xfrm>
            <a:off x="5365810" y="5936188"/>
            <a:ext cx="2057400" cy="365125"/>
          </a:xfrm>
        </p:spPr>
        <p:txBody>
          <a:bodyPr/>
          <a:lstStyle/>
          <a:p>
            <a:endParaRPr lang="pt-BR" dirty="0"/>
          </a:p>
        </p:txBody>
      </p:sp>
      <p:sp>
        <p:nvSpPr>
          <p:cNvPr id="5" name="Footer Placeholder 4"/>
          <p:cNvSpPr>
            <a:spLocks noGrp="1"/>
          </p:cNvSpPr>
          <p:nvPr>
            <p:ph type="ftr" sz="quarter" idx="11"/>
          </p:nvPr>
        </p:nvSpPr>
        <p:spPr>
          <a:xfrm>
            <a:off x="533400" y="5936189"/>
            <a:ext cx="4834673" cy="365125"/>
          </a:xfrm>
        </p:spPr>
        <p:txBody>
          <a:bodyPr/>
          <a:lstStyle/>
          <a:p>
            <a:endParaRPr lang="pt-BR" dirty="0"/>
          </a:p>
        </p:txBody>
      </p:sp>
      <p:sp>
        <p:nvSpPr>
          <p:cNvPr id="6" name="Slide Number Placeholder 5"/>
          <p:cNvSpPr>
            <a:spLocks noGrp="1"/>
          </p:cNvSpPr>
          <p:nvPr>
            <p:ph type="sldNum" sz="quarter" idx="12"/>
          </p:nvPr>
        </p:nvSpPr>
        <p:spPr>
          <a:xfrm>
            <a:off x="7856438" y="286989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13408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pt-BR"/>
              <a:t>Clique para editar o título mestre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a:xfrm>
            <a:off x="7856438" y="4709926"/>
            <a:ext cx="1149836" cy="1090789"/>
          </a:xfrm>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021152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5613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pt-BR"/>
              <a:t>Clique para editar o título mestre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575032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795170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5029144" y="5936188"/>
            <a:ext cx="2057400" cy="365125"/>
          </a:xfrm>
        </p:spPr>
        <p:txBody>
          <a:bodyPr/>
          <a:lstStyle/>
          <a:p>
            <a:endParaRPr lang="pt-BR" dirty="0"/>
          </a:p>
        </p:txBody>
      </p:sp>
      <p:sp>
        <p:nvSpPr>
          <p:cNvPr id="5" name="Footer Placeholder 4"/>
          <p:cNvSpPr>
            <a:spLocks noGrp="1"/>
          </p:cNvSpPr>
          <p:nvPr>
            <p:ph type="ftr" sz="quarter" idx="11"/>
          </p:nvPr>
        </p:nvSpPr>
        <p:spPr>
          <a:xfrm>
            <a:off x="510241" y="5936189"/>
            <a:ext cx="4518959" cy="365125"/>
          </a:xfrm>
        </p:spPr>
        <p:txBody>
          <a:bodyPr/>
          <a:lstStyle/>
          <a:p>
            <a:endParaRPr lang="pt-BR"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833084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pt-BR"/>
              <a:t>Clique para editar o título mestre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11736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pt-BR"/>
              <a:t>Clique para editar o título mestre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568640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pt-BR"/>
              <a:t>Clique para editar o título mestre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1772715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BR"/>
              <a:t>Clique para editar o título mestre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94541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BR"/>
              <a:t>Clique para editar o título mestre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757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410600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557699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601687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pt-BR"/>
              <a:t>Clique para editar o título mestre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084675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pt-BR"/>
              <a:t>Clique para editar o título mestre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a:xfrm>
            <a:off x="533400" y="6172200"/>
            <a:ext cx="5811724" cy="365125"/>
          </a:xfrm>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303602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pt-BR"/>
              <a:t>Clique para editar o título mestre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dirty="0"/>
              <a:t>Clique no ícone para adicionar uma imagem</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122683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pt-BR"/>
              <a:t>Clique para editar o título mestre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288564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Editar estilos de texto Mestre</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09888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pt-BR"/>
              <a:t>Clique para editar o título mestre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9598917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pt-BR"/>
              <a:t>Editar estilos de texto Mestre</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11346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pt-BR"/>
              <a:t>Clique para editar o título mestre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pt-BR"/>
              <a:t>Editar estilos de texto Mestre</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16830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31638" y="3030009"/>
            <a:ext cx="3367045"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4061129" y="3030009"/>
            <a:ext cx="3367044" cy="2906179"/>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dirty="0"/>
          </a:p>
        </p:txBody>
      </p:sp>
      <p:sp>
        <p:nvSpPr>
          <p:cNvPr id="8" name="Footer Placeholder 7"/>
          <p:cNvSpPr>
            <a:spLocks noGrp="1"/>
          </p:cNvSpPr>
          <p:nvPr>
            <p:ph type="ftr" sz="quarter" idx="11"/>
          </p:nvPr>
        </p:nvSpPr>
        <p:spPr/>
        <p:txBody>
          <a:bodyPr/>
          <a:lstStyle/>
          <a:p>
            <a:endParaRPr lang="pt-BR" dirty="0"/>
          </a:p>
        </p:txBody>
      </p:sp>
      <p:sp>
        <p:nvSpPr>
          <p:cNvPr id="9" name="Slide Number Placeholder 8"/>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77769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08079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dirty="0"/>
          </a:p>
        </p:txBody>
      </p:sp>
      <p:sp>
        <p:nvSpPr>
          <p:cNvPr id="5" name="Footer Placeholder 4"/>
          <p:cNvSpPr>
            <a:spLocks noGrp="1"/>
          </p:cNvSpPr>
          <p:nvPr>
            <p:ph type="ftr" sz="quarter" idx="11"/>
          </p:nvPr>
        </p:nvSpPr>
        <p:spPr/>
        <p:txBody>
          <a:bodyPr/>
          <a:lstStyle/>
          <a:p>
            <a:endParaRPr lang="pt-BR" dirty="0"/>
          </a:p>
        </p:txBody>
      </p:sp>
      <p:sp>
        <p:nvSpPr>
          <p:cNvPr id="6" name="Slide Number Placeholder 5"/>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46808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574102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6871903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96074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304843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endParaRPr lang="pt-BR" dirty="0">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dirty="0">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913857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endParaRPr lang="pt-BR" dirty="0">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dirty="0">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537868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dirty="0">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dirty="0">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01584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63435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dirty="0"/>
          </a:p>
        </p:txBody>
      </p:sp>
      <p:sp>
        <p:nvSpPr>
          <p:cNvPr id="4" name="Footer Placeholder 3"/>
          <p:cNvSpPr>
            <a:spLocks noGrp="1"/>
          </p:cNvSpPr>
          <p:nvPr>
            <p:ph type="ftr" sz="quarter" idx="11"/>
          </p:nvPr>
        </p:nvSpPr>
        <p:spPr/>
        <p:txBody>
          <a:bodyPr/>
          <a:lstStyle/>
          <a:p>
            <a:endParaRPr lang="pt-BR" dirty="0"/>
          </a:p>
        </p:txBody>
      </p:sp>
      <p:sp>
        <p:nvSpPr>
          <p:cNvPr id="5" name="Slide Number Placeholder 4"/>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865517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7070634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752821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2843093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15787960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26042321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772345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32162179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endParaRPr lang="pt-BR" dirty="0"/>
          </a:p>
        </p:txBody>
      </p:sp>
      <p:sp>
        <p:nvSpPr>
          <p:cNvPr id="8" name="Espaço Reservado para Rodapé 7"/>
          <p:cNvSpPr>
            <a:spLocks noGrp="1"/>
          </p:cNvSpPr>
          <p:nvPr>
            <p:ph type="ftr" sz="quarter" idx="11"/>
          </p:nvPr>
        </p:nvSpPr>
        <p:spPr/>
        <p:txBody>
          <a:bodyPr/>
          <a:lstStyle/>
          <a:p>
            <a:endParaRPr lang="pt-BR" dirty="0"/>
          </a:p>
        </p:txBody>
      </p:sp>
      <p:sp>
        <p:nvSpPr>
          <p:cNvPr id="9" name="Espaço Reservado para Número de Slide 8"/>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2979960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endParaRPr lang="pt-BR" dirty="0"/>
          </a:p>
        </p:txBody>
      </p:sp>
      <p:sp>
        <p:nvSpPr>
          <p:cNvPr id="4" name="Espaço Reservado para Rodapé 3"/>
          <p:cNvSpPr>
            <a:spLocks noGrp="1"/>
          </p:cNvSpPr>
          <p:nvPr>
            <p:ph type="ftr" sz="quarter" idx="11"/>
          </p:nvPr>
        </p:nvSpPr>
        <p:spPr/>
        <p:txBody>
          <a:bodyPr/>
          <a:lstStyle/>
          <a:p>
            <a:endParaRPr lang="pt-BR" dirty="0"/>
          </a:p>
        </p:txBody>
      </p:sp>
      <p:sp>
        <p:nvSpPr>
          <p:cNvPr id="5" name="Espaço Reservado para Número de Slide 4"/>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3851356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dirty="0"/>
          </a:p>
        </p:txBody>
      </p:sp>
      <p:sp>
        <p:nvSpPr>
          <p:cNvPr id="3" name="Espaço Reservado para Rodapé 2"/>
          <p:cNvSpPr>
            <a:spLocks noGrp="1"/>
          </p:cNvSpPr>
          <p:nvPr>
            <p:ph type="ftr" sz="quarter" idx="11"/>
          </p:nvPr>
        </p:nvSpPr>
        <p:spPr/>
        <p:txBody>
          <a:bodyPr/>
          <a:lstStyle/>
          <a:p>
            <a:endParaRPr lang="pt-BR" dirty="0"/>
          </a:p>
        </p:txBody>
      </p:sp>
      <p:sp>
        <p:nvSpPr>
          <p:cNvPr id="4" name="Espaço Reservado para Número de Slide 3"/>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123288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endParaRPr lang="pt-BR" dirty="0"/>
          </a:p>
        </p:txBody>
      </p:sp>
      <p:sp>
        <p:nvSpPr>
          <p:cNvPr id="3" name="Footer Placeholder 2"/>
          <p:cNvSpPr>
            <a:spLocks noGrp="1"/>
          </p:cNvSpPr>
          <p:nvPr>
            <p:ph type="ftr" sz="quarter" idx="11"/>
          </p:nvPr>
        </p:nvSpPr>
        <p:spPr/>
        <p:txBody>
          <a:bodyPr/>
          <a:lstStyle/>
          <a:p>
            <a:endParaRPr lang="pt-BR" dirty="0"/>
          </a:p>
        </p:txBody>
      </p:sp>
      <p:sp>
        <p:nvSpPr>
          <p:cNvPr id="4" name="Slide Number Placeholder 3"/>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1863059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1923379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endParaRPr lang="pt-BR" dirty="0"/>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18994868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12264058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554A8B4E-6413-4666-BDDE-2E49CADA776E}" type="slidenum">
              <a:rPr lang="pt-BR" smtClean="0"/>
              <a:t>‹nº›</a:t>
            </a:fld>
            <a:endParaRPr lang="pt-BR" dirty="0"/>
          </a:p>
        </p:txBody>
      </p:sp>
    </p:spTree>
    <p:extLst>
      <p:ext uri="{BB962C8B-B14F-4D97-AF65-F5344CB8AC3E}">
        <p14:creationId xmlns:p14="http://schemas.microsoft.com/office/powerpoint/2010/main" val="1641555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cxnSp>
        <p:nvCxnSpPr>
          <p:cNvPr id="4" name="Straight Connector 7"/>
          <p:cNvCxnSpPr/>
          <p:nvPr/>
        </p:nvCxnSpPr>
        <p:spPr>
          <a:xfrm>
            <a:off x="685800" y="3399367"/>
            <a:ext cx="7848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1"/>
            <a:ext cx="7848600" cy="1927225"/>
          </a:xfrm>
        </p:spPr>
        <p:txBody>
          <a:bodyPr anchor="b">
            <a:noAutofit/>
          </a:bodyPr>
          <a:lstStyle>
            <a:lvl1pPr>
              <a:defRPr sz="5400" cap="all" baseline="0"/>
            </a:lvl1pPr>
          </a:lstStyle>
          <a:p>
            <a:r>
              <a:rPr lang="pt-BR"/>
              <a:t>Clique para editar o título mestre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5" name="Date Placeholder 3"/>
          <p:cNvSpPr>
            <a:spLocks noGrp="1"/>
          </p:cNvSpPr>
          <p:nvPr>
            <p:ph type="dt" sz="half" idx="10"/>
          </p:nvPr>
        </p:nvSpPr>
        <p:spPr/>
        <p:txBody>
          <a:bodyPr/>
          <a:lstStyle>
            <a:lvl1pPr>
              <a:defRPr/>
            </a:lvl1pPr>
          </a:lstStyle>
          <a:p>
            <a:pPr>
              <a:defRPr/>
            </a:pPr>
            <a:endParaRPr lang="pt-BR" dirty="0"/>
          </a:p>
        </p:txBody>
      </p:sp>
      <p:sp>
        <p:nvSpPr>
          <p:cNvPr id="6" name="Footer Placeholder 4"/>
          <p:cNvSpPr>
            <a:spLocks noGrp="1"/>
          </p:cNvSpPr>
          <p:nvPr>
            <p:ph type="ftr" sz="quarter" idx="11"/>
          </p:nvPr>
        </p:nvSpPr>
        <p:spPr/>
        <p:txBody>
          <a:bodyPr/>
          <a:lstStyle>
            <a:lvl1pPr>
              <a:defRPr/>
            </a:lvl1pPr>
          </a:lstStyle>
          <a:p>
            <a:pPr>
              <a:defRPr/>
            </a:pPr>
            <a:endParaRPr lang="pt-BR" dirty="0"/>
          </a:p>
        </p:txBody>
      </p:sp>
      <p:sp>
        <p:nvSpPr>
          <p:cNvPr id="7" name="Slide Number Placeholder 5"/>
          <p:cNvSpPr>
            <a:spLocks noGrp="1"/>
          </p:cNvSpPr>
          <p:nvPr>
            <p:ph type="sldNum" sz="quarter" idx="12"/>
          </p:nvPr>
        </p:nvSpPr>
        <p:spPr/>
        <p:txBody>
          <a:bodyPr/>
          <a:lstStyle>
            <a:lvl1pPr>
              <a:defRPr/>
            </a:lvl1pPr>
          </a:lstStyle>
          <a:p>
            <a:fld id="{3EE4D2D3-F5B8-40EE-8B7D-EAFCD4DE14CA}" type="slidenum">
              <a:rPr lang="pt-BR" altLang="pt-BR"/>
              <a:pPr/>
              <a:t>‹nº›</a:t>
            </a:fld>
            <a:endParaRPr lang="pt-BR" altLang="pt-BR" dirty="0"/>
          </a:p>
        </p:txBody>
      </p:sp>
    </p:spTree>
    <p:extLst>
      <p:ext uri="{BB962C8B-B14F-4D97-AF65-F5344CB8AC3E}">
        <p14:creationId xmlns:p14="http://schemas.microsoft.com/office/powerpoint/2010/main" val="2365007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lvl1pPr>
              <a:defRPr/>
            </a:lvl1pPr>
          </a:lstStyle>
          <a:p>
            <a:pPr>
              <a:defRPr/>
            </a:pPr>
            <a:endParaRPr lang="pt-BR" dirty="0"/>
          </a:p>
        </p:txBody>
      </p:sp>
      <p:sp>
        <p:nvSpPr>
          <p:cNvPr id="5" name="Footer Placeholder 4"/>
          <p:cNvSpPr>
            <a:spLocks noGrp="1"/>
          </p:cNvSpPr>
          <p:nvPr>
            <p:ph type="ftr" sz="quarter" idx="11"/>
          </p:nvPr>
        </p:nvSpPr>
        <p:spPr/>
        <p:txBody>
          <a:bodyPr/>
          <a:lstStyle>
            <a:lvl1pPr>
              <a:defRPr/>
            </a:lvl1pPr>
          </a:lstStyle>
          <a:p>
            <a:pPr>
              <a:defRPr/>
            </a:pPr>
            <a:endParaRPr lang="pt-BR" dirty="0"/>
          </a:p>
        </p:txBody>
      </p:sp>
      <p:sp>
        <p:nvSpPr>
          <p:cNvPr id="6" name="Slide Number Placeholder 5"/>
          <p:cNvSpPr>
            <a:spLocks noGrp="1"/>
          </p:cNvSpPr>
          <p:nvPr>
            <p:ph type="sldNum" sz="quarter" idx="12"/>
          </p:nvPr>
        </p:nvSpPr>
        <p:spPr/>
        <p:txBody>
          <a:bodyPr/>
          <a:lstStyle>
            <a:lvl1pPr>
              <a:defRPr/>
            </a:lvl1pPr>
          </a:lstStyle>
          <a:p>
            <a:fld id="{8A2D2235-7652-4C2B-8084-247E0B2A563C}" type="slidenum">
              <a:rPr lang="pt-BR" altLang="pt-BR"/>
              <a:pPr/>
              <a:t>‹nº›</a:t>
            </a:fld>
            <a:endParaRPr lang="pt-BR" altLang="pt-BR" dirty="0"/>
          </a:p>
        </p:txBody>
      </p:sp>
    </p:spTree>
    <p:extLst>
      <p:ext uri="{BB962C8B-B14F-4D97-AF65-F5344CB8AC3E}">
        <p14:creationId xmlns:p14="http://schemas.microsoft.com/office/powerpoint/2010/main" val="30957280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Cabeçalho da Seção">
    <p:bg>
      <p:bgPr>
        <a:solidFill>
          <a:schemeClr val="bg2"/>
        </a:solidFill>
        <a:effectLst/>
      </p:bgPr>
    </p:bg>
    <p:spTree>
      <p:nvGrpSpPr>
        <p:cNvPr id="1" name=""/>
        <p:cNvGrpSpPr/>
        <p:nvPr/>
      </p:nvGrpSpPr>
      <p:grpSpPr>
        <a:xfrm>
          <a:off x="0" y="0"/>
          <a:ext cx="0" cy="0"/>
          <a:chOff x="0" y="0"/>
          <a:chExt cx="0" cy="0"/>
        </a:xfrm>
      </p:grpSpPr>
      <p:cxnSp>
        <p:nvCxnSpPr>
          <p:cNvPr id="4" name="Straight Connector 6"/>
          <p:cNvCxnSpPr/>
          <p:nvPr/>
        </p:nvCxnSpPr>
        <p:spPr>
          <a:xfrm>
            <a:off x="731838" y="4599518"/>
            <a:ext cx="7848600" cy="21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1"/>
            <a:ext cx="7772400" cy="2200275"/>
          </a:xfrm>
        </p:spPr>
        <p:txBody>
          <a:bodyPr anchor="b"/>
          <a:lstStyle>
            <a:lvl1pPr algn="l">
              <a:defRPr sz="4800" b="0" cap="all"/>
            </a:lvl1pPr>
          </a:lstStyle>
          <a:p>
            <a:r>
              <a:rPr lang="pt-BR"/>
              <a:t>Clique para editar o título mestre</a:t>
            </a:r>
            <a:endParaRPr lang="en-US" dirty="0"/>
          </a:p>
        </p:txBody>
      </p:sp>
      <p:sp>
        <p:nvSpPr>
          <p:cNvPr id="3" name="Text Placeholder 2"/>
          <p:cNvSpPr>
            <a:spLocks noGrp="1"/>
          </p:cNvSpPr>
          <p:nvPr>
            <p:ph type="body" idx="1"/>
          </p:nvPr>
        </p:nvSpPr>
        <p:spPr>
          <a:xfrm>
            <a:off x="722313" y="4626865"/>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5" name="Date Placeholder 3"/>
          <p:cNvSpPr>
            <a:spLocks noGrp="1"/>
          </p:cNvSpPr>
          <p:nvPr>
            <p:ph type="dt" sz="half" idx="10"/>
          </p:nvPr>
        </p:nvSpPr>
        <p:spPr/>
        <p:txBody>
          <a:bodyPr/>
          <a:lstStyle>
            <a:lvl1pPr>
              <a:defRPr/>
            </a:lvl1pPr>
          </a:lstStyle>
          <a:p>
            <a:pPr>
              <a:defRPr/>
            </a:pPr>
            <a:endParaRPr lang="pt-BR" dirty="0"/>
          </a:p>
        </p:txBody>
      </p:sp>
      <p:sp>
        <p:nvSpPr>
          <p:cNvPr id="6" name="Footer Placeholder 4"/>
          <p:cNvSpPr>
            <a:spLocks noGrp="1"/>
          </p:cNvSpPr>
          <p:nvPr>
            <p:ph type="ftr" sz="quarter" idx="11"/>
          </p:nvPr>
        </p:nvSpPr>
        <p:spPr/>
        <p:txBody>
          <a:bodyPr/>
          <a:lstStyle>
            <a:lvl1pPr>
              <a:defRPr/>
            </a:lvl1pPr>
          </a:lstStyle>
          <a:p>
            <a:pPr>
              <a:defRPr/>
            </a:pPr>
            <a:endParaRPr lang="pt-BR" dirty="0"/>
          </a:p>
        </p:txBody>
      </p:sp>
      <p:sp>
        <p:nvSpPr>
          <p:cNvPr id="7" name="Slide Number Placeholder 5"/>
          <p:cNvSpPr>
            <a:spLocks noGrp="1"/>
          </p:cNvSpPr>
          <p:nvPr>
            <p:ph type="sldNum" sz="quarter" idx="12"/>
          </p:nvPr>
        </p:nvSpPr>
        <p:spPr/>
        <p:txBody>
          <a:bodyPr/>
          <a:lstStyle>
            <a:lvl1pPr>
              <a:defRPr/>
            </a:lvl1pPr>
          </a:lstStyle>
          <a:p>
            <a:fld id="{E773FA36-AF21-402E-9069-B2ED7FED25B5}" type="slidenum">
              <a:rPr lang="pt-BR" altLang="pt-BR"/>
              <a:pPr/>
              <a:t>‹nº›</a:t>
            </a:fld>
            <a:endParaRPr lang="pt-BR" altLang="pt-BR" dirty="0"/>
          </a:p>
        </p:txBody>
      </p:sp>
    </p:spTree>
    <p:extLst>
      <p:ext uri="{BB962C8B-B14F-4D97-AF65-F5344CB8AC3E}">
        <p14:creationId xmlns:p14="http://schemas.microsoft.com/office/powerpoint/2010/main" val="1345660950"/>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pt-BR" dirty="0"/>
          </a:p>
        </p:txBody>
      </p:sp>
      <p:sp>
        <p:nvSpPr>
          <p:cNvPr id="6" name="Footer Placeholder 4"/>
          <p:cNvSpPr>
            <a:spLocks noGrp="1"/>
          </p:cNvSpPr>
          <p:nvPr>
            <p:ph type="ftr" sz="quarter" idx="11"/>
          </p:nvPr>
        </p:nvSpPr>
        <p:spPr/>
        <p:txBody>
          <a:bodyPr/>
          <a:lstStyle>
            <a:lvl1pPr>
              <a:defRPr/>
            </a:lvl1pPr>
          </a:lstStyle>
          <a:p>
            <a:pPr>
              <a:defRPr/>
            </a:pPr>
            <a:endParaRPr lang="pt-BR" dirty="0"/>
          </a:p>
        </p:txBody>
      </p:sp>
      <p:sp>
        <p:nvSpPr>
          <p:cNvPr id="7" name="Slide Number Placeholder 5"/>
          <p:cNvSpPr>
            <a:spLocks noGrp="1"/>
          </p:cNvSpPr>
          <p:nvPr>
            <p:ph type="sldNum" sz="quarter" idx="12"/>
          </p:nvPr>
        </p:nvSpPr>
        <p:spPr/>
        <p:txBody>
          <a:bodyPr/>
          <a:lstStyle>
            <a:lvl1pPr>
              <a:defRPr/>
            </a:lvl1pPr>
          </a:lstStyle>
          <a:p>
            <a:fld id="{FFD8E1BE-D926-4D7C-BE35-8AE52BBB5832}" type="slidenum">
              <a:rPr lang="pt-BR" altLang="pt-BR"/>
              <a:pPr/>
              <a:t>‹nº›</a:t>
            </a:fld>
            <a:endParaRPr lang="pt-BR" altLang="pt-BR" dirty="0"/>
          </a:p>
        </p:txBody>
      </p:sp>
    </p:spTree>
    <p:extLst>
      <p:ext uri="{BB962C8B-B14F-4D97-AF65-F5344CB8AC3E}">
        <p14:creationId xmlns:p14="http://schemas.microsoft.com/office/powerpoint/2010/main" val="86157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cxnSp>
        <p:nvCxnSpPr>
          <p:cNvPr id="7" name="Straight Connector 10"/>
          <p:cNvCxnSpPr/>
          <p:nvPr/>
        </p:nvCxnSpPr>
        <p:spPr>
          <a:xfrm rot="5400000">
            <a:off x="2218003" y="4045215"/>
            <a:ext cx="4709583"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457200" y="1676400"/>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754880" y="1676400"/>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pt-BR" dirty="0"/>
          </a:p>
        </p:txBody>
      </p:sp>
      <p:sp>
        <p:nvSpPr>
          <p:cNvPr id="9" name="Footer Placeholder 7"/>
          <p:cNvSpPr>
            <a:spLocks noGrp="1"/>
          </p:cNvSpPr>
          <p:nvPr>
            <p:ph type="ftr" sz="quarter" idx="11"/>
          </p:nvPr>
        </p:nvSpPr>
        <p:spPr/>
        <p:txBody>
          <a:bodyPr/>
          <a:lstStyle>
            <a:lvl1pPr>
              <a:defRPr/>
            </a:lvl1pPr>
          </a:lstStyle>
          <a:p>
            <a:pPr>
              <a:defRPr/>
            </a:pPr>
            <a:endParaRPr lang="pt-BR" dirty="0"/>
          </a:p>
        </p:txBody>
      </p:sp>
      <p:sp>
        <p:nvSpPr>
          <p:cNvPr id="10" name="Slide Number Placeholder 8"/>
          <p:cNvSpPr>
            <a:spLocks noGrp="1"/>
          </p:cNvSpPr>
          <p:nvPr>
            <p:ph type="sldNum" sz="quarter" idx="12"/>
          </p:nvPr>
        </p:nvSpPr>
        <p:spPr/>
        <p:txBody>
          <a:bodyPr/>
          <a:lstStyle>
            <a:lvl1pPr>
              <a:defRPr/>
            </a:lvl1pPr>
          </a:lstStyle>
          <a:p>
            <a:fld id="{D542CE66-23B9-4A79-82E1-D5AF834CEF11}" type="slidenum">
              <a:rPr lang="pt-BR" altLang="pt-BR"/>
              <a:pPr/>
              <a:t>‹nº›</a:t>
            </a:fld>
            <a:endParaRPr lang="pt-BR" altLang="pt-BR" dirty="0"/>
          </a:p>
        </p:txBody>
      </p:sp>
    </p:spTree>
    <p:extLst>
      <p:ext uri="{BB962C8B-B14F-4D97-AF65-F5344CB8AC3E}">
        <p14:creationId xmlns:p14="http://schemas.microsoft.com/office/powerpoint/2010/main" val="8806130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3"/>
          <p:cNvSpPr>
            <a:spLocks noGrp="1"/>
          </p:cNvSpPr>
          <p:nvPr>
            <p:ph type="dt" sz="half" idx="10"/>
          </p:nvPr>
        </p:nvSpPr>
        <p:spPr/>
        <p:txBody>
          <a:bodyPr/>
          <a:lstStyle>
            <a:lvl1pPr>
              <a:defRPr/>
            </a:lvl1pPr>
          </a:lstStyle>
          <a:p>
            <a:pPr>
              <a:defRPr/>
            </a:pPr>
            <a:endParaRPr lang="pt-BR" dirty="0"/>
          </a:p>
        </p:txBody>
      </p:sp>
      <p:sp>
        <p:nvSpPr>
          <p:cNvPr id="4" name="Footer Placeholder 4"/>
          <p:cNvSpPr>
            <a:spLocks noGrp="1"/>
          </p:cNvSpPr>
          <p:nvPr>
            <p:ph type="ftr" sz="quarter" idx="11"/>
          </p:nvPr>
        </p:nvSpPr>
        <p:spPr/>
        <p:txBody>
          <a:bodyPr/>
          <a:lstStyle>
            <a:lvl1pPr>
              <a:defRPr/>
            </a:lvl1pPr>
          </a:lstStyle>
          <a:p>
            <a:pPr>
              <a:defRPr/>
            </a:pPr>
            <a:endParaRPr lang="pt-BR" dirty="0"/>
          </a:p>
        </p:txBody>
      </p:sp>
      <p:sp>
        <p:nvSpPr>
          <p:cNvPr id="5" name="Slide Number Placeholder 5"/>
          <p:cNvSpPr>
            <a:spLocks noGrp="1"/>
          </p:cNvSpPr>
          <p:nvPr>
            <p:ph type="sldNum" sz="quarter" idx="12"/>
          </p:nvPr>
        </p:nvSpPr>
        <p:spPr/>
        <p:txBody>
          <a:bodyPr/>
          <a:lstStyle>
            <a:lvl1pPr>
              <a:defRPr/>
            </a:lvl1pPr>
          </a:lstStyle>
          <a:p>
            <a:fld id="{7988D1C2-8138-46DD-A613-E860B177A7F7}" type="slidenum">
              <a:rPr lang="pt-BR" altLang="pt-BR"/>
              <a:pPr/>
              <a:t>‹nº›</a:t>
            </a:fld>
            <a:endParaRPr lang="pt-BR" altLang="pt-BR" dirty="0"/>
          </a:p>
        </p:txBody>
      </p:sp>
    </p:spTree>
    <p:extLst>
      <p:ext uri="{BB962C8B-B14F-4D97-AF65-F5344CB8AC3E}">
        <p14:creationId xmlns:p14="http://schemas.microsoft.com/office/powerpoint/2010/main" val="331466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pt-BR"/>
              <a:t>Clique para editar o título mestre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5944993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pt-BR" dirty="0"/>
          </a:p>
        </p:txBody>
      </p:sp>
      <p:sp>
        <p:nvSpPr>
          <p:cNvPr id="3" name="Footer Placeholder 4"/>
          <p:cNvSpPr>
            <a:spLocks noGrp="1"/>
          </p:cNvSpPr>
          <p:nvPr>
            <p:ph type="ftr" sz="quarter" idx="11"/>
          </p:nvPr>
        </p:nvSpPr>
        <p:spPr/>
        <p:txBody>
          <a:bodyPr/>
          <a:lstStyle>
            <a:lvl1pPr>
              <a:defRPr/>
            </a:lvl1pPr>
          </a:lstStyle>
          <a:p>
            <a:pPr>
              <a:defRPr/>
            </a:pPr>
            <a:endParaRPr lang="pt-BR" dirty="0"/>
          </a:p>
        </p:txBody>
      </p:sp>
      <p:sp>
        <p:nvSpPr>
          <p:cNvPr id="4" name="Slide Number Placeholder 5"/>
          <p:cNvSpPr>
            <a:spLocks noGrp="1"/>
          </p:cNvSpPr>
          <p:nvPr>
            <p:ph type="sldNum" sz="quarter" idx="12"/>
          </p:nvPr>
        </p:nvSpPr>
        <p:spPr/>
        <p:txBody>
          <a:bodyPr/>
          <a:lstStyle>
            <a:lvl1pPr>
              <a:defRPr/>
            </a:lvl1pPr>
          </a:lstStyle>
          <a:p>
            <a:fld id="{AAFC6FD1-02E3-451E-A5DA-D201612E9A6B}" type="slidenum">
              <a:rPr lang="pt-BR" altLang="pt-BR"/>
              <a:pPr/>
              <a:t>‹nº›</a:t>
            </a:fld>
            <a:endParaRPr lang="pt-BR" altLang="pt-BR" dirty="0"/>
          </a:p>
        </p:txBody>
      </p:sp>
    </p:spTree>
    <p:extLst>
      <p:ext uri="{BB962C8B-B14F-4D97-AF65-F5344CB8AC3E}">
        <p14:creationId xmlns:p14="http://schemas.microsoft.com/office/powerpoint/2010/main" val="27794961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cxnSp>
        <p:nvCxnSpPr>
          <p:cNvPr id="5" name="Straight Connector 8"/>
          <p:cNvCxnSpPr/>
          <p:nvPr/>
        </p:nvCxnSpPr>
        <p:spPr>
          <a:xfrm rot="5400000">
            <a:off x="-12965" y="3579549"/>
            <a:ext cx="5577417"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57201" y="2130554"/>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6" name="Date Placeholder 4"/>
          <p:cNvSpPr>
            <a:spLocks noGrp="1"/>
          </p:cNvSpPr>
          <p:nvPr>
            <p:ph type="dt" sz="half" idx="10"/>
          </p:nvPr>
        </p:nvSpPr>
        <p:spPr/>
        <p:txBody>
          <a:bodyPr/>
          <a:lstStyle>
            <a:lvl1pPr>
              <a:defRPr/>
            </a:lvl1pPr>
          </a:lstStyle>
          <a:p>
            <a:pPr>
              <a:defRPr/>
            </a:pPr>
            <a:endParaRPr lang="pt-BR" dirty="0"/>
          </a:p>
        </p:txBody>
      </p:sp>
      <p:sp>
        <p:nvSpPr>
          <p:cNvPr id="7" name="Footer Placeholder 5"/>
          <p:cNvSpPr>
            <a:spLocks noGrp="1"/>
          </p:cNvSpPr>
          <p:nvPr>
            <p:ph type="ftr" sz="quarter" idx="11"/>
          </p:nvPr>
        </p:nvSpPr>
        <p:spPr/>
        <p:txBody>
          <a:bodyPr/>
          <a:lstStyle>
            <a:lvl1pPr>
              <a:defRPr/>
            </a:lvl1pPr>
          </a:lstStyle>
          <a:p>
            <a:pPr>
              <a:defRPr/>
            </a:pPr>
            <a:endParaRPr lang="pt-BR" dirty="0"/>
          </a:p>
        </p:txBody>
      </p:sp>
      <p:sp>
        <p:nvSpPr>
          <p:cNvPr id="8" name="Slide Number Placeholder 6"/>
          <p:cNvSpPr>
            <a:spLocks noGrp="1"/>
          </p:cNvSpPr>
          <p:nvPr>
            <p:ph type="sldNum" sz="quarter" idx="12"/>
          </p:nvPr>
        </p:nvSpPr>
        <p:spPr/>
        <p:txBody>
          <a:bodyPr/>
          <a:lstStyle>
            <a:lvl1pPr>
              <a:defRPr/>
            </a:lvl1pPr>
          </a:lstStyle>
          <a:p>
            <a:fld id="{DF503B2B-E499-4A7E-803A-DB1823CC0C24}" type="slidenum">
              <a:rPr lang="pt-BR" altLang="pt-BR"/>
              <a:pPr/>
              <a:t>‹nº›</a:t>
            </a:fld>
            <a:endParaRPr lang="pt-BR" altLang="pt-BR" dirty="0"/>
          </a:p>
        </p:txBody>
      </p:sp>
    </p:spTree>
    <p:extLst>
      <p:ext uri="{BB962C8B-B14F-4D97-AF65-F5344CB8AC3E}">
        <p14:creationId xmlns:p14="http://schemas.microsoft.com/office/powerpoint/2010/main" val="466227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pt-BR"/>
              <a:t>Clique para editar o título mestre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t-BR" noProof="0" dirty="0"/>
              <a:t>Clique no ícone para adicionar uma imagem</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3"/>
          <p:cNvSpPr>
            <a:spLocks noGrp="1"/>
          </p:cNvSpPr>
          <p:nvPr>
            <p:ph type="dt" sz="half" idx="10"/>
          </p:nvPr>
        </p:nvSpPr>
        <p:spPr/>
        <p:txBody>
          <a:bodyPr/>
          <a:lstStyle>
            <a:lvl1pPr>
              <a:defRPr/>
            </a:lvl1pPr>
          </a:lstStyle>
          <a:p>
            <a:pPr>
              <a:defRPr/>
            </a:pPr>
            <a:endParaRPr lang="pt-BR" dirty="0"/>
          </a:p>
        </p:txBody>
      </p:sp>
      <p:sp>
        <p:nvSpPr>
          <p:cNvPr id="6" name="Footer Placeholder 4"/>
          <p:cNvSpPr>
            <a:spLocks noGrp="1"/>
          </p:cNvSpPr>
          <p:nvPr>
            <p:ph type="ftr" sz="quarter" idx="11"/>
          </p:nvPr>
        </p:nvSpPr>
        <p:spPr/>
        <p:txBody>
          <a:bodyPr/>
          <a:lstStyle>
            <a:lvl1pPr>
              <a:defRPr/>
            </a:lvl1pPr>
          </a:lstStyle>
          <a:p>
            <a:pPr>
              <a:defRPr/>
            </a:pPr>
            <a:endParaRPr lang="pt-BR" dirty="0"/>
          </a:p>
        </p:txBody>
      </p:sp>
      <p:sp>
        <p:nvSpPr>
          <p:cNvPr id="7" name="Slide Number Placeholder 5"/>
          <p:cNvSpPr>
            <a:spLocks noGrp="1"/>
          </p:cNvSpPr>
          <p:nvPr>
            <p:ph type="sldNum" sz="quarter" idx="12"/>
          </p:nvPr>
        </p:nvSpPr>
        <p:spPr/>
        <p:txBody>
          <a:bodyPr/>
          <a:lstStyle>
            <a:lvl1pPr>
              <a:defRPr/>
            </a:lvl1pPr>
          </a:lstStyle>
          <a:p>
            <a:fld id="{B8CBB355-0F0D-4530-BF40-A32F5E99E843}" type="slidenum">
              <a:rPr lang="pt-BR" altLang="pt-BR"/>
              <a:pPr/>
              <a:t>‹nº›</a:t>
            </a:fld>
            <a:endParaRPr lang="pt-BR" altLang="pt-BR" dirty="0"/>
          </a:p>
        </p:txBody>
      </p:sp>
    </p:spTree>
    <p:extLst>
      <p:ext uri="{BB962C8B-B14F-4D97-AF65-F5344CB8AC3E}">
        <p14:creationId xmlns:p14="http://schemas.microsoft.com/office/powerpoint/2010/main" val="37374868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lvl1pPr>
              <a:defRPr/>
            </a:lvl1pPr>
          </a:lstStyle>
          <a:p>
            <a:pPr>
              <a:defRPr/>
            </a:pPr>
            <a:endParaRPr lang="pt-BR" dirty="0"/>
          </a:p>
        </p:txBody>
      </p:sp>
      <p:sp>
        <p:nvSpPr>
          <p:cNvPr id="5" name="Footer Placeholder 4"/>
          <p:cNvSpPr>
            <a:spLocks noGrp="1"/>
          </p:cNvSpPr>
          <p:nvPr>
            <p:ph type="ftr" sz="quarter" idx="11"/>
          </p:nvPr>
        </p:nvSpPr>
        <p:spPr/>
        <p:txBody>
          <a:bodyPr/>
          <a:lstStyle>
            <a:lvl1pPr>
              <a:defRPr/>
            </a:lvl1pPr>
          </a:lstStyle>
          <a:p>
            <a:pPr>
              <a:defRPr/>
            </a:pPr>
            <a:endParaRPr lang="pt-BR" dirty="0"/>
          </a:p>
        </p:txBody>
      </p:sp>
      <p:sp>
        <p:nvSpPr>
          <p:cNvPr id="6" name="Slide Number Placeholder 5"/>
          <p:cNvSpPr>
            <a:spLocks noGrp="1"/>
          </p:cNvSpPr>
          <p:nvPr>
            <p:ph type="sldNum" sz="quarter" idx="12"/>
          </p:nvPr>
        </p:nvSpPr>
        <p:spPr/>
        <p:txBody>
          <a:bodyPr/>
          <a:lstStyle>
            <a:lvl1pPr>
              <a:defRPr/>
            </a:lvl1pPr>
          </a:lstStyle>
          <a:p>
            <a:fld id="{8E27A27E-47B3-4BEE-AAD0-2FF771E51B96}" type="slidenum">
              <a:rPr lang="pt-BR" altLang="pt-BR"/>
              <a:pPr/>
              <a:t>‹nº›</a:t>
            </a:fld>
            <a:endParaRPr lang="pt-BR" altLang="pt-BR" dirty="0"/>
          </a:p>
        </p:txBody>
      </p:sp>
    </p:spTree>
    <p:extLst>
      <p:ext uri="{BB962C8B-B14F-4D97-AF65-F5344CB8AC3E}">
        <p14:creationId xmlns:p14="http://schemas.microsoft.com/office/powerpoint/2010/main" val="2463191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pt-BR"/>
              <a:t>Clique para editar o título mestre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pt-BR" dirty="0"/>
          </a:p>
        </p:txBody>
      </p:sp>
      <p:sp>
        <p:nvSpPr>
          <p:cNvPr id="5" name="Footer Placeholder 4"/>
          <p:cNvSpPr>
            <a:spLocks noGrp="1"/>
          </p:cNvSpPr>
          <p:nvPr>
            <p:ph type="ftr" sz="quarter" idx="11"/>
          </p:nvPr>
        </p:nvSpPr>
        <p:spPr/>
        <p:txBody>
          <a:bodyPr/>
          <a:lstStyle>
            <a:lvl1pPr>
              <a:defRPr/>
            </a:lvl1pPr>
          </a:lstStyle>
          <a:p>
            <a:pPr>
              <a:defRPr/>
            </a:pPr>
            <a:endParaRPr lang="pt-BR" dirty="0"/>
          </a:p>
        </p:txBody>
      </p:sp>
      <p:sp>
        <p:nvSpPr>
          <p:cNvPr id="6" name="Slide Number Placeholder 5"/>
          <p:cNvSpPr>
            <a:spLocks noGrp="1"/>
          </p:cNvSpPr>
          <p:nvPr>
            <p:ph type="sldNum" sz="quarter" idx="12"/>
          </p:nvPr>
        </p:nvSpPr>
        <p:spPr/>
        <p:txBody>
          <a:bodyPr/>
          <a:lstStyle>
            <a:lvl1pPr>
              <a:defRPr/>
            </a:lvl1pPr>
          </a:lstStyle>
          <a:p>
            <a:fld id="{5FF1210D-F654-44C6-8731-EA06DD39AE84}" type="slidenum">
              <a:rPr lang="pt-BR" altLang="pt-BR"/>
              <a:pPr/>
              <a:t>‹nº›</a:t>
            </a:fld>
            <a:endParaRPr lang="pt-BR" altLang="pt-BR" dirty="0"/>
          </a:p>
        </p:txBody>
      </p:sp>
    </p:spTree>
    <p:extLst>
      <p:ext uri="{BB962C8B-B14F-4D97-AF65-F5344CB8AC3E}">
        <p14:creationId xmlns:p14="http://schemas.microsoft.com/office/powerpoint/2010/main" val="1038936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grpSp>
      <p:sp>
        <p:nvSpPr>
          <p:cNvPr id="10753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pt-BR" noProof="0"/>
              <a:t>Clique para editar o estilo do título mestre</a:t>
            </a:r>
          </a:p>
        </p:txBody>
      </p:sp>
      <p:sp>
        <p:nvSpPr>
          <p:cNvPr id="10753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pt-BR" noProof="0"/>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endParaRPr lang="pt-BR" dirty="0"/>
          </a:p>
        </p:txBody>
      </p:sp>
      <p:sp>
        <p:nvSpPr>
          <p:cNvPr id="13" name="Rectangle 13"/>
          <p:cNvSpPr>
            <a:spLocks noGrp="1" noChangeArrowheads="1"/>
          </p:cNvSpPr>
          <p:nvPr>
            <p:ph type="ftr" sz="quarter" idx="11"/>
          </p:nvPr>
        </p:nvSpPr>
        <p:spPr/>
        <p:txBody>
          <a:bodyPr/>
          <a:lstStyle>
            <a:lvl1pPr>
              <a:defRPr/>
            </a:lvl1pPr>
          </a:lstStyle>
          <a:p>
            <a:pPr>
              <a:defRPr/>
            </a:pPr>
            <a:endParaRPr lang="pt-BR" dirty="0"/>
          </a:p>
        </p:txBody>
      </p:sp>
      <p:sp>
        <p:nvSpPr>
          <p:cNvPr id="14" name="Rectangle 14"/>
          <p:cNvSpPr>
            <a:spLocks noGrp="1" noChangeArrowheads="1"/>
          </p:cNvSpPr>
          <p:nvPr>
            <p:ph type="sldNum" sz="quarter" idx="12"/>
          </p:nvPr>
        </p:nvSpPr>
        <p:spPr/>
        <p:txBody>
          <a:bodyPr/>
          <a:lstStyle>
            <a:lvl1pPr>
              <a:defRPr/>
            </a:lvl1pPr>
          </a:lstStyle>
          <a:p>
            <a:pPr>
              <a:defRPr/>
            </a:pPr>
            <a:fld id="{4C1696CB-9073-4EE4-A658-663465B28086}" type="slidenum">
              <a:rPr lang="pt-BR" altLang="pt-BR"/>
              <a:pPr>
                <a:defRPr/>
              </a:pPr>
              <a:t>‹nº›</a:t>
            </a:fld>
            <a:endParaRPr lang="pt-BR" altLang="pt-BR" dirty="0"/>
          </a:p>
        </p:txBody>
      </p:sp>
    </p:spTree>
    <p:extLst>
      <p:ext uri="{BB962C8B-B14F-4D97-AF65-F5344CB8AC3E}">
        <p14:creationId xmlns:p14="http://schemas.microsoft.com/office/powerpoint/2010/main" val="3468244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p:txBody>
          <a:bodyPr/>
          <a:lstStyle>
            <a:lvl1pPr>
              <a:defRPr/>
            </a:lvl1pPr>
          </a:lstStyle>
          <a:p>
            <a:pPr>
              <a:defRPr/>
            </a:pPr>
            <a:fld id="{B8B33CC6-B51D-4821-BA35-D3B0B6BFF418}" type="slidenum">
              <a:rPr lang="pt-BR" altLang="pt-BR"/>
              <a:pPr>
                <a:defRPr/>
              </a:pPr>
              <a:t>‹nº›</a:t>
            </a:fld>
            <a:endParaRPr lang="pt-BR" altLang="pt-BR" dirty="0"/>
          </a:p>
        </p:txBody>
      </p:sp>
    </p:spTree>
    <p:extLst>
      <p:ext uri="{BB962C8B-B14F-4D97-AF65-F5344CB8AC3E}">
        <p14:creationId xmlns:p14="http://schemas.microsoft.com/office/powerpoint/2010/main" val="12907788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 texto mestre</a:t>
            </a:r>
          </a:p>
        </p:txBody>
      </p:sp>
      <p:sp>
        <p:nvSpPr>
          <p:cNvPr id="4" name="Rectangle 12"/>
          <p:cNvSpPr>
            <a:spLocks noGrp="1" noChangeArrowheads="1"/>
          </p:cNvSpPr>
          <p:nvPr>
            <p:ph type="dt" sz="half" idx="10"/>
          </p:nvPr>
        </p:nvSpPr>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p:txBody>
          <a:bodyPr/>
          <a:lstStyle>
            <a:lvl1pPr>
              <a:defRPr/>
            </a:lvl1pPr>
          </a:lstStyle>
          <a:p>
            <a:pPr>
              <a:defRPr/>
            </a:pPr>
            <a:fld id="{CD16FE2F-5DB0-4AB1-9608-F5F3BCF863A6}" type="slidenum">
              <a:rPr lang="pt-BR" altLang="pt-BR"/>
              <a:pPr>
                <a:defRPr/>
              </a:pPr>
              <a:t>‹nº›</a:t>
            </a:fld>
            <a:endParaRPr lang="pt-BR" altLang="pt-BR" dirty="0"/>
          </a:p>
        </p:txBody>
      </p:sp>
    </p:spTree>
    <p:extLst>
      <p:ext uri="{BB962C8B-B14F-4D97-AF65-F5344CB8AC3E}">
        <p14:creationId xmlns:p14="http://schemas.microsoft.com/office/powerpoint/2010/main" val="20736550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12"/>
          <p:cNvSpPr>
            <a:spLocks noGrp="1" noChangeArrowheads="1"/>
          </p:cNvSpPr>
          <p:nvPr>
            <p:ph type="dt" sz="half" idx="10"/>
          </p:nvPr>
        </p:nvSpPr>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p:txBody>
          <a:bodyPr/>
          <a:lstStyle>
            <a:lvl1pPr>
              <a:defRPr/>
            </a:lvl1pPr>
          </a:lstStyle>
          <a:p>
            <a:pPr>
              <a:defRPr/>
            </a:pPr>
            <a:fld id="{2AEBCB26-C524-4B86-8977-15DF9D332E00}" type="slidenum">
              <a:rPr lang="pt-BR" altLang="pt-BR"/>
              <a:pPr>
                <a:defRPr/>
              </a:pPr>
              <a:t>‹nº›</a:t>
            </a:fld>
            <a:endParaRPr lang="pt-BR" altLang="pt-BR" dirty="0"/>
          </a:p>
        </p:txBody>
      </p:sp>
    </p:spTree>
    <p:extLst>
      <p:ext uri="{BB962C8B-B14F-4D97-AF65-F5344CB8AC3E}">
        <p14:creationId xmlns:p14="http://schemas.microsoft.com/office/powerpoint/2010/main" val="14876726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12"/>
          <p:cNvSpPr>
            <a:spLocks noGrp="1" noChangeArrowheads="1"/>
          </p:cNvSpPr>
          <p:nvPr>
            <p:ph type="dt" sz="half" idx="10"/>
          </p:nvPr>
        </p:nvSpPr>
        <p:spPr/>
        <p:txBody>
          <a:bodyPr/>
          <a:lstStyle>
            <a:lvl1pPr>
              <a:defRPr/>
            </a:lvl1pPr>
          </a:lstStyle>
          <a:p>
            <a:pPr>
              <a:defRPr/>
            </a:pPr>
            <a:endParaRPr lang="pt-BR" dirty="0"/>
          </a:p>
        </p:txBody>
      </p:sp>
      <p:sp>
        <p:nvSpPr>
          <p:cNvPr id="8" name="Rectangle 13"/>
          <p:cNvSpPr>
            <a:spLocks noGrp="1" noChangeArrowheads="1"/>
          </p:cNvSpPr>
          <p:nvPr>
            <p:ph type="ftr" sz="quarter" idx="11"/>
          </p:nvPr>
        </p:nvSpPr>
        <p:spPr/>
        <p:txBody>
          <a:bodyPr/>
          <a:lstStyle>
            <a:lvl1pPr>
              <a:defRPr/>
            </a:lvl1pPr>
          </a:lstStyle>
          <a:p>
            <a:pPr>
              <a:defRPr/>
            </a:pPr>
            <a:endParaRPr lang="pt-BR" dirty="0"/>
          </a:p>
        </p:txBody>
      </p:sp>
      <p:sp>
        <p:nvSpPr>
          <p:cNvPr id="9" name="Rectangle 14"/>
          <p:cNvSpPr>
            <a:spLocks noGrp="1" noChangeArrowheads="1"/>
          </p:cNvSpPr>
          <p:nvPr>
            <p:ph type="sldNum" sz="quarter" idx="12"/>
          </p:nvPr>
        </p:nvSpPr>
        <p:spPr/>
        <p:txBody>
          <a:bodyPr/>
          <a:lstStyle>
            <a:lvl1pPr>
              <a:defRPr/>
            </a:lvl1pPr>
          </a:lstStyle>
          <a:p>
            <a:pPr>
              <a:defRPr/>
            </a:pPr>
            <a:fld id="{6B44E1AA-384C-4D30-B7E2-5810A37E96AD}" type="slidenum">
              <a:rPr lang="pt-BR" altLang="pt-BR"/>
              <a:pPr>
                <a:defRPr/>
              </a:pPr>
              <a:t>‹nº›</a:t>
            </a:fld>
            <a:endParaRPr lang="pt-BR" altLang="pt-BR" dirty="0"/>
          </a:p>
        </p:txBody>
      </p:sp>
    </p:spTree>
    <p:extLst>
      <p:ext uri="{BB962C8B-B14F-4D97-AF65-F5344CB8AC3E}">
        <p14:creationId xmlns:p14="http://schemas.microsoft.com/office/powerpoint/2010/main" val="6674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dirty="0"/>
              <a:t>Clique no ícone para adicionar uma imagem</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dirty="0"/>
          </a:p>
        </p:txBody>
      </p:sp>
      <p:sp>
        <p:nvSpPr>
          <p:cNvPr id="6" name="Footer Placeholder 5"/>
          <p:cNvSpPr>
            <a:spLocks noGrp="1"/>
          </p:cNvSpPr>
          <p:nvPr>
            <p:ph type="ftr" sz="quarter" idx="11"/>
          </p:nvPr>
        </p:nvSpPr>
        <p:spPr/>
        <p:txBody>
          <a:bodyPr/>
          <a:lstStyle/>
          <a:p>
            <a:endParaRPr lang="pt-BR" dirty="0"/>
          </a:p>
        </p:txBody>
      </p:sp>
      <p:sp>
        <p:nvSpPr>
          <p:cNvPr id="7" name="Slide Number Placeholder 6"/>
          <p:cNvSpPr>
            <a:spLocks noGrp="1"/>
          </p:cNvSpPr>
          <p:nvPr>
            <p:ph type="sldNum" sz="quarter" idx="12"/>
          </p:nvPr>
        </p:nvSpPr>
        <p:spPr/>
        <p:txBody>
          <a:body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17410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Rectangle 12"/>
          <p:cNvSpPr>
            <a:spLocks noGrp="1" noChangeArrowheads="1"/>
          </p:cNvSpPr>
          <p:nvPr>
            <p:ph type="dt" sz="half" idx="10"/>
          </p:nvPr>
        </p:nvSpPr>
        <p:spPr/>
        <p:txBody>
          <a:bodyPr/>
          <a:lstStyle>
            <a:lvl1pPr>
              <a:defRPr/>
            </a:lvl1pPr>
          </a:lstStyle>
          <a:p>
            <a:pPr>
              <a:defRPr/>
            </a:pPr>
            <a:endParaRPr lang="pt-BR" dirty="0"/>
          </a:p>
        </p:txBody>
      </p:sp>
      <p:sp>
        <p:nvSpPr>
          <p:cNvPr id="4" name="Rectangle 13"/>
          <p:cNvSpPr>
            <a:spLocks noGrp="1" noChangeArrowheads="1"/>
          </p:cNvSpPr>
          <p:nvPr>
            <p:ph type="ftr" sz="quarter" idx="11"/>
          </p:nvPr>
        </p:nvSpPr>
        <p:spPr/>
        <p:txBody>
          <a:bodyPr/>
          <a:lstStyle>
            <a:lvl1pPr>
              <a:defRPr/>
            </a:lvl1pPr>
          </a:lstStyle>
          <a:p>
            <a:pPr>
              <a:defRPr/>
            </a:pPr>
            <a:endParaRPr lang="pt-BR" dirty="0"/>
          </a:p>
        </p:txBody>
      </p:sp>
      <p:sp>
        <p:nvSpPr>
          <p:cNvPr id="5" name="Rectangle 14"/>
          <p:cNvSpPr>
            <a:spLocks noGrp="1" noChangeArrowheads="1"/>
          </p:cNvSpPr>
          <p:nvPr>
            <p:ph type="sldNum" sz="quarter" idx="12"/>
          </p:nvPr>
        </p:nvSpPr>
        <p:spPr/>
        <p:txBody>
          <a:bodyPr/>
          <a:lstStyle>
            <a:lvl1pPr>
              <a:defRPr/>
            </a:lvl1pPr>
          </a:lstStyle>
          <a:p>
            <a:pPr>
              <a:defRPr/>
            </a:pPr>
            <a:fld id="{61D4F22F-3B2E-4B5C-A17C-301AD75F6D6C}" type="slidenum">
              <a:rPr lang="pt-BR" altLang="pt-BR"/>
              <a:pPr>
                <a:defRPr/>
              </a:pPr>
              <a:t>‹nº›</a:t>
            </a:fld>
            <a:endParaRPr lang="pt-BR" altLang="pt-BR" dirty="0"/>
          </a:p>
        </p:txBody>
      </p:sp>
    </p:spTree>
    <p:extLst>
      <p:ext uri="{BB962C8B-B14F-4D97-AF65-F5344CB8AC3E}">
        <p14:creationId xmlns:p14="http://schemas.microsoft.com/office/powerpoint/2010/main" val="19083066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pt-BR" dirty="0"/>
          </a:p>
        </p:txBody>
      </p:sp>
      <p:sp>
        <p:nvSpPr>
          <p:cNvPr id="3" name="Rectangle 13"/>
          <p:cNvSpPr>
            <a:spLocks noGrp="1" noChangeArrowheads="1"/>
          </p:cNvSpPr>
          <p:nvPr>
            <p:ph type="ftr" sz="quarter" idx="11"/>
          </p:nvPr>
        </p:nvSpPr>
        <p:spPr/>
        <p:txBody>
          <a:bodyPr/>
          <a:lstStyle>
            <a:lvl1pPr>
              <a:defRPr/>
            </a:lvl1pPr>
          </a:lstStyle>
          <a:p>
            <a:pPr>
              <a:defRPr/>
            </a:pPr>
            <a:endParaRPr lang="pt-BR" dirty="0"/>
          </a:p>
        </p:txBody>
      </p:sp>
      <p:sp>
        <p:nvSpPr>
          <p:cNvPr id="4" name="Rectangle 14"/>
          <p:cNvSpPr>
            <a:spLocks noGrp="1" noChangeArrowheads="1"/>
          </p:cNvSpPr>
          <p:nvPr>
            <p:ph type="sldNum" sz="quarter" idx="12"/>
          </p:nvPr>
        </p:nvSpPr>
        <p:spPr/>
        <p:txBody>
          <a:bodyPr/>
          <a:lstStyle>
            <a:lvl1pPr>
              <a:defRPr/>
            </a:lvl1pPr>
          </a:lstStyle>
          <a:p>
            <a:pPr>
              <a:defRPr/>
            </a:pPr>
            <a:fld id="{CDDBFCCA-306E-4DDF-BD5E-B60AB8EBB756}" type="slidenum">
              <a:rPr lang="pt-BR" altLang="pt-BR"/>
              <a:pPr>
                <a:defRPr/>
              </a:pPr>
              <a:t>‹nº›</a:t>
            </a:fld>
            <a:endParaRPr lang="pt-BR" altLang="pt-BR" dirty="0"/>
          </a:p>
        </p:txBody>
      </p:sp>
    </p:spTree>
    <p:extLst>
      <p:ext uri="{BB962C8B-B14F-4D97-AF65-F5344CB8AC3E}">
        <p14:creationId xmlns:p14="http://schemas.microsoft.com/office/powerpoint/2010/main" val="3796972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12"/>
          <p:cNvSpPr>
            <a:spLocks noGrp="1" noChangeArrowheads="1"/>
          </p:cNvSpPr>
          <p:nvPr>
            <p:ph type="dt" sz="half" idx="10"/>
          </p:nvPr>
        </p:nvSpPr>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p:txBody>
          <a:bodyPr/>
          <a:lstStyle>
            <a:lvl1pPr>
              <a:defRPr/>
            </a:lvl1pPr>
          </a:lstStyle>
          <a:p>
            <a:pPr>
              <a:defRPr/>
            </a:pPr>
            <a:fld id="{C838533C-F758-4748-BDBF-FB6E58AEB138}" type="slidenum">
              <a:rPr lang="pt-BR" altLang="pt-BR"/>
              <a:pPr>
                <a:defRPr/>
              </a:pPr>
              <a:t>‹nº›</a:t>
            </a:fld>
            <a:endParaRPr lang="pt-BR" altLang="pt-BR" dirty="0"/>
          </a:p>
        </p:txBody>
      </p:sp>
    </p:spTree>
    <p:extLst>
      <p:ext uri="{BB962C8B-B14F-4D97-AF65-F5344CB8AC3E}">
        <p14:creationId xmlns:p14="http://schemas.microsoft.com/office/powerpoint/2010/main" val="19753979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Rectangle 12"/>
          <p:cNvSpPr>
            <a:spLocks noGrp="1" noChangeArrowheads="1"/>
          </p:cNvSpPr>
          <p:nvPr>
            <p:ph type="dt" sz="half" idx="10"/>
          </p:nvPr>
        </p:nvSpPr>
        <p:spPr/>
        <p:txBody>
          <a:bodyPr/>
          <a:lstStyle>
            <a:lvl1pPr>
              <a:defRPr/>
            </a:lvl1pPr>
          </a:lstStyle>
          <a:p>
            <a:pPr>
              <a:defRPr/>
            </a:pPr>
            <a:endParaRPr lang="pt-BR" dirty="0"/>
          </a:p>
        </p:txBody>
      </p:sp>
      <p:sp>
        <p:nvSpPr>
          <p:cNvPr id="6" name="Rectangle 13"/>
          <p:cNvSpPr>
            <a:spLocks noGrp="1" noChangeArrowheads="1"/>
          </p:cNvSpPr>
          <p:nvPr>
            <p:ph type="ftr" sz="quarter" idx="11"/>
          </p:nvPr>
        </p:nvSpPr>
        <p:spPr/>
        <p:txBody>
          <a:bodyPr/>
          <a:lstStyle>
            <a:lvl1pPr>
              <a:defRPr/>
            </a:lvl1pPr>
          </a:lstStyle>
          <a:p>
            <a:pPr>
              <a:defRPr/>
            </a:pPr>
            <a:endParaRPr lang="pt-BR" dirty="0"/>
          </a:p>
        </p:txBody>
      </p:sp>
      <p:sp>
        <p:nvSpPr>
          <p:cNvPr id="7" name="Rectangle 14"/>
          <p:cNvSpPr>
            <a:spLocks noGrp="1" noChangeArrowheads="1"/>
          </p:cNvSpPr>
          <p:nvPr>
            <p:ph type="sldNum" sz="quarter" idx="12"/>
          </p:nvPr>
        </p:nvSpPr>
        <p:spPr/>
        <p:txBody>
          <a:bodyPr/>
          <a:lstStyle>
            <a:lvl1pPr>
              <a:defRPr/>
            </a:lvl1pPr>
          </a:lstStyle>
          <a:p>
            <a:pPr>
              <a:defRPr/>
            </a:pPr>
            <a:fld id="{EA7BDB0C-249B-4BCC-83EF-59D8F6A03E2B}" type="slidenum">
              <a:rPr lang="pt-BR" altLang="pt-BR"/>
              <a:pPr>
                <a:defRPr/>
              </a:pPr>
              <a:t>‹nº›</a:t>
            </a:fld>
            <a:endParaRPr lang="pt-BR" altLang="pt-BR" dirty="0"/>
          </a:p>
        </p:txBody>
      </p:sp>
    </p:spTree>
    <p:extLst>
      <p:ext uri="{BB962C8B-B14F-4D97-AF65-F5344CB8AC3E}">
        <p14:creationId xmlns:p14="http://schemas.microsoft.com/office/powerpoint/2010/main" val="11435889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p:txBody>
          <a:bodyPr/>
          <a:lstStyle>
            <a:lvl1pPr>
              <a:defRPr/>
            </a:lvl1pPr>
          </a:lstStyle>
          <a:p>
            <a:pPr>
              <a:defRPr/>
            </a:pPr>
            <a:fld id="{17D542A4-CDB8-4CF4-874F-27A1A8040568}" type="slidenum">
              <a:rPr lang="pt-BR" altLang="pt-BR"/>
              <a:pPr>
                <a:defRPr/>
              </a:pPr>
              <a:t>‹nº›</a:t>
            </a:fld>
            <a:endParaRPr lang="pt-BR" altLang="pt-BR" dirty="0"/>
          </a:p>
        </p:txBody>
      </p:sp>
    </p:spTree>
    <p:extLst>
      <p:ext uri="{BB962C8B-B14F-4D97-AF65-F5344CB8AC3E}">
        <p14:creationId xmlns:p14="http://schemas.microsoft.com/office/powerpoint/2010/main" val="3127765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53112"/>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7813"/>
            <a:ext cx="6019800" cy="5853112"/>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12"/>
          <p:cNvSpPr>
            <a:spLocks noGrp="1" noChangeArrowheads="1"/>
          </p:cNvSpPr>
          <p:nvPr>
            <p:ph type="dt" sz="half" idx="10"/>
          </p:nvPr>
        </p:nvSpPr>
        <p:spPr/>
        <p:txBody>
          <a:bodyPr/>
          <a:lstStyle>
            <a:lvl1pPr>
              <a:defRPr/>
            </a:lvl1pPr>
          </a:lstStyle>
          <a:p>
            <a:pPr>
              <a:defRPr/>
            </a:pPr>
            <a:endParaRPr lang="pt-BR" dirty="0"/>
          </a:p>
        </p:txBody>
      </p:sp>
      <p:sp>
        <p:nvSpPr>
          <p:cNvPr id="5" name="Rectangle 13"/>
          <p:cNvSpPr>
            <a:spLocks noGrp="1" noChangeArrowheads="1"/>
          </p:cNvSpPr>
          <p:nvPr>
            <p:ph type="ftr" sz="quarter" idx="11"/>
          </p:nvPr>
        </p:nvSpPr>
        <p:spPr/>
        <p:txBody>
          <a:bodyPr/>
          <a:lstStyle>
            <a:lvl1pPr>
              <a:defRPr/>
            </a:lvl1pPr>
          </a:lstStyle>
          <a:p>
            <a:pPr>
              <a:defRPr/>
            </a:pPr>
            <a:endParaRPr lang="pt-BR" dirty="0"/>
          </a:p>
        </p:txBody>
      </p:sp>
      <p:sp>
        <p:nvSpPr>
          <p:cNvPr id="6" name="Rectangle 14"/>
          <p:cNvSpPr>
            <a:spLocks noGrp="1" noChangeArrowheads="1"/>
          </p:cNvSpPr>
          <p:nvPr>
            <p:ph type="sldNum" sz="quarter" idx="12"/>
          </p:nvPr>
        </p:nvSpPr>
        <p:spPr/>
        <p:txBody>
          <a:bodyPr/>
          <a:lstStyle>
            <a:lvl1pPr>
              <a:defRPr/>
            </a:lvl1pPr>
          </a:lstStyle>
          <a:p>
            <a:pPr>
              <a:defRPr/>
            </a:pPr>
            <a:fld id="{2C2534B0-F2C3-49FA-8974-8E0E5FBE4386}" type="slidenum">
              <a:rPr lang="pt-BR" altLang="pt-BR"/>
              <a:pPr>
                <a:defRPr/>
              </a:pPr>
              <a:t>‹nº›</a:t>
            </a:fld>
            <a:endParaRPr lang="pt-BR" altLang="pt-BR" dirty="0"/>
          </a:p>
        </p:txBody>
      </p:sp>
    </p:spTree>
    <p:extLst>
      <p:ext uri="{BB962C8B-B14F-4D97-AF65-F5344CB8AC3E}">
        <p14:creationId xmlns:p14="http://schemas.microsoft.com/office/powerpoint/2010/main" val="4847764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grpSp>
        <p:nvGrpSpPr>
          <p:cNvPr id="2" name="Grupo 8"/>
          <p:cNvGrpSpPr>
            <a:grpSpLocks/>
          </p:cNvGrpSpPr>
          <p:nvPr userDrawn="1"/>
        </p:nvGrpSpPr>
        <p:grpSpPr bwMode="auto">
          <a:xfrm>
            <a:off x="0" y="0"/>
            <a:ext cx="9144000" cy="6858000"/>
            <a:chOff x="0" y="0"/>
            <a:chExt cx="9144032" cy="6858000"/>
          </a:xfrm>
        </p:grpSpPr>
        <p:pic>
          <p:nvPicPr>
            <p:cNvPr id="3" name="Picture 2" descr="C:\MeusArquivos\03.Pessoal\01.Espiritismo\01.CursoEsde\2007\Fundamental_Tomo I\1.Roteiros\Módulo VII - Pluralidade_Mundos_Habitados\Roteiro 1- O fluido cósmico universal\Revisa\Terra.bmp"/>
            <p:cNvPicPr>
              <a:picLocks noChangeAspect="1" noChangeArrowheads="1"/>
            </p:cNvPicPr>
            <p:nvPr userDrawn="1"/>
          </p:nvPicPr>
          <p:blipFill>
            <a:blip r:embed="rId2">
              <a:lum bright="62000" contrast="-82000"/>
              <a:extLst>
                <a:ext uri="{28A0092B-C50C-407E-A947-70E740481C1C}">
                  <a14:useLocalDpi xmlns:a14="http://schemas.microsoft.com/office/drawing/2010/main" val="0"/>
                </a:ext>
              </a:extLst>
            </a:blip>
            <a:srcRect/>
            <a:stretch>
              <a:fillRect/>
            </a:stretch>
          </p:blipFill>
          <p:spPr bwMode="auto">
            <a:xfrm>
              <a:off x="2353910" y="0"/>
              <a:ext cx="679012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userDrawn="1"/>
          </p:nvSpPr>
          <p:spPr>
            <a:xfrm>
              <a:off x="0" y="0"/>
              <a:ext cx="2357446" cy="6858000"/>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dirty="0"/>
            </a:p>
          </p:txBody>
        </p:sp>
      </p:grpSp>
    </p:spTree>
    <p:extLst>
      <p:ext uri="{BB962C8B-B14F-4D97-AF65-F5344CB8AC3E}">
        <p14:creationId xmlns:p14="http://schemas.microsoft.com/office/powerpoint/2010/main" val="27728199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465AEE93-FF7D-4C17-B8C7-44F7A1F40EFE}"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115737044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465AEE93-FF7D-4C17-B8C7-44F7A1F40EFE}"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2427963726"/>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465AEE93-FF7D-4C17-B8C7-44F7A1F40EFE}" type="datetimeFigureOut">
              <a:rPr lang="pt-BR" smtClean="0"/>
              <a:t>20/09/2017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0A96FD3-004B-414F-8850-697DA35CFD5F}" type="slidenum">
              <a:rPr lang="pt-BR" smtClean="0"/>
              <a:t>‹nº›</a:t>
            </a:fld>
            <a:endParaRPr lang="pt-BR"/>
          </a:p>
        </p:txBody>
      </p:sp>
    </p:spTree>
    <p:extLst>
      <p:ext uri="{BB962C8B-B14F-4D97-AF65-F5344CB8AC3E}">
        <p14:creationId xmlns:p14="http://schemas.microsoft.com/office/powerpoint/2010/main" val="3207692560"/>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1" name="Cortazar - Just Let Me Say I Love You.wav"/>
          </p:stSnd>
        </p:sndAc>
      </p:transition>
    </mc:Choice>
    <mc:Fallback xmlns="">
      <p:transition spd="slow">
        <p:fade/>
        <p:sndAc>
          <p:stSnd loop="1">
            <p:snd r:embed="rId3" name="Cortazar - Just Let Me Say I Love You.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audio" Target="../media/audio1.wav"/><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audio" Target="NUL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9.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image" Target="../media/image1.pn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426868323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30DBB-9FD5-43E7-88F1-55A569E9525E}" type="datetimeFigureOut">
              <a:rPr lang="nl-BE"/>
              <a:t>20/09/2017</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36665-E7E9-4861-9ADF-F11A47CBAD79}" type="slidenum">
              <a:rPr lang="nl-BE"/>
              <a:t>‹nº›</a:t>
            </a:fld>
            <a:endParaRPr lang="nl-BE"/>
          </a:p>
        </p:txBody>
      </p:sp>
    </p:spTree>
    <p:extLst>
      <p:ext uri="{BB962C8B-B14F-4D97-AF65-F5344CB8AC3E}">
        <p14:creationId xmlns:p14="http://schemas.microsoft.com/office/powerpoint/2010/main" val="2912046665"/>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2887839902"/>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endParaRPr lang="pt-BR" dirty="0"/>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pt-BR" dirty="0"/>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425179323"/>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hf sldNum="0" hdr="0" ftr="0" dt="0"/>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dirty="0">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CAB94-D041-4E0C-A3B9-CAE668DA0326}"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78523932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dirty="0"/>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A8B4E-6413-4666-BDDE-2E49CADA776E}" type="slidenum">
              <a:rPr lang="pt-BR" smtClean="0"/>
              <a:t>‹nº›</a:t>
            </a:fld>
            <a:endParaRPr lang="pt-BR" dirty="0"/>
          </a:p>
        </p:txBody>
      </p:sp>
    </p:spTree>
    <p:extLst>
      <p:ext uri="{BB962C8B-B14F-4D97-AF65-F5344CB8AC3E}">
        <p14:creationId xmlns:p14="http://schemas.microsoft.com/office/powerpoint/2010/main" val="298070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13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endParaRPr lang="en-US" altLang="pt-BR"/>
          </a:p>
        </p:txBody>
      </p:sp>
      <p:sp>
        <p:nvSpPr>
          <p:cNvPr id="7" name="Rectangle 6"/>
          <p:cNvSpPr/>
          <p:nvPr/>
        </p:nvSpPr>
        <p:spPr>
          <a:xfrm>
            <a:off x="0" y="0"/>
            <a:ext cx="9144000" cy="36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Date Placeholder 3"/>
          <p:cNvSpPr>
            <a:spLocks noGrp="1"/>
          </p:cNvSpPr>
          <p:nvPr>
            <p:ph type="dt" sz="half" idx="2"/>
          </p:nvPr>
        </p:nvSpPr>
        <p:spPr>
          <a:xfrm>
            <a:off x="457200" y="19051"/>
            <a:ext cx="2895600" cy="328083"/>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cs typeface="+mn-cs"/>
              </a:defRPr>
            </a:lvl1pPr>
          </a:lstStyle>
          <a:p>
            <a:pPr>
              <a:defRPr/>
            </a:pPr>
            <a:endParaRPr lang="pt-BR" dirty="0"/>
          </a:p>
        </p:txBody>
      </p:sp>
      <p:sp>
        <p:nvSpPr>
          <p:cNvPr id="5" name="Footer Placeholder 4"/>
          <p:cNvSpPr>
            <a:spLocks noGrp="1"/>
          </p:cNvSpPr>
          <p:nvPr>
            <p:ph type="ftr" sz="quarter" idx="3"/>
          </p:nvPr>
        </p:nvSpPr>
        <p:spPr>
          <a:xfrm>
            <a:off x="3429000" y="19051"/>
            <a:ext cx="4114800" cy="32808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cs typeface="+mn-cs"/>
              </a:defRPr>
            </a:lvl1pPr>
          </a:lstStyle>
          <a:p>
            <a:pPr>
              <a:defRPr/>
            </a:pPr>
            <a:endParaRPr lang="pt-BR" dirty="0"/>
          </a:p>
        </p:txBody>
      </p:sp>
      <p:sp>
        <p:nvSpPr>
          <p:cNvPr id="6" name="Slide Number Placeholder 5"/>
          <p:cNvSpPr>
            <a:spLocks noGrp="1"/>
          </p:cNvSpPr>
          <p:nvPr>
            <p:ph type="sldNum" sz="quarter" idx="4"/>
          </p:nvPr>
        </p:nvSpPr>
        <p:spPr>
          <a:xfrm>
            <a:off x="7620000" y="19051"/>
            <a:ext cx="1066800" cy="32808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defRPr>
            </a:lvl1pPr>
          </a:lstStyle>
          <a:p>
            <a:fld id="{7CE81D3F-FA67-4DDF-BEDC-A12C12A8AEF2}" type="slidenum">
              <a:rPr lang="pt-BR" altLang="pt-BR"/>
              <a:pPr/>
              <a:t>‹nº›</a:t>
            </a:fld>
            <a:endParaRPr lang="pt-BR" altLang="pt-BR" dirty="0"/>
          </a:p>
        </p:txBody>
      </p:sp>
    </p:spTree>
    <p:extLst>
      <p:ext uri="{BB962C8B-B14F-4D97-AF65-F5344CB8AC3E}">
        <p14:creationId xmlns:p14="http://schemas.microsoft.com/office/powerpoint/2010/main" val="42155302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Bell MT" panose="02020503060305020303" pitchFamily="18" charset="0"/>
        </a:defRPr>
      </a:lvl2pPr>
      <a:lvl3pPr algn="l" rtl="0" fontAlgn="base">
        <a:spcBef>
          <a:spcPct val="0"/>
        </a:spcBef>
        <a:spcAft>
          <a:spcPct val="0"/>
        </a:spcAft>
        <a:defRPr sz="4000">
          <a:solidFill>
            <a:schemeClr val="tx2"/>
          </a:solidFill>
          <a:latin typeface="Bell MT" panose="02020503060305020303" pitchFamily="18" charset="0"/>
        </a:defRPr>
      </a:lvl3pPr>
      <a:lvl4pPr algn="l" rtl="0" fontAlgn="base">
        <a:spcBef>
          <a:spcPct val="0"/>
        </a:spcBef>
        <a:spcAft>
          <a:spcPct val="0"/>
        </a:spcAft>
        <a:defRPr sz="4000">
          <a:solidFill>
            <a:schemeClr val="tx2"/>
          </a:solidFill>
          <a:latin typeface="Bell MT" panose="02020503060305020303" pitchFamily="18" charset="0"/>
        </a:defRPr>
      </a:lvl4pPr>
      <a:lvl5pPr algn="l" rtl="0" fontAlgn="base">
        <a:spcBef>
          <a:spcPct val="0"/>
        </a:spcBef>
        <a:spcAft>
          <a:spcPct val="0"/>
        </a:spcAft>
        <a:defRPr sz="4000">
          <a:solidFill>
            <a:schemeClr val="tx2"/>
          </a:solidFill>
          <a:latin typeface="Bell MT" panose="02020503060305020303" pitchFamily="18" charset="0"/>
        </a:defRPr>
      </a:lvl5pPr>
      <a:lvl6pPr marL="457200" algn="l" rtl="0" fontAlgn="base">
        <a:spcBef>
          <a:spcPct val="0"/>
        </a:spcBef>
        <a:spcAft>
          <a:spcPct val="0"/>
        </a:spcAft>
        <a:defRPr sz="4000">
          <a:solidFill>
            <a:schemeClr val="tx2"/>
          </a:solidFill>
          <a:latin typeface="Bell MT" panose="02020503060305020303" pitchFamily="18" charset="0"/>
        </a:defRPr>
      </a:lvl6pPr>
      <a:lvl7pPr marL="914400" algn="l" rtl="0" fontAlgn="base">
        <a:spcBef>
          <a:spcPct val="0"/>
        </a:spcBef>
        <a:spcAft>
          <a:spcPct val="0"/>
        </a:spcAft>
        <a:defRPr sz="4000">
          <a:solidFill>
            <a:schemeClr val="tx2"/>
          </a:solidFill>
          <a:latin typeface="Bell MT" panose="02020503060305020303" pitchFamily="18" charset="0"/>
        </a:defRPr>
      </a:lvl7pPr>
      <a:lvl8pPr marL="1371600" algn="l" rtl="0" fontAlgn="base">
        <a:spcBef>
          <a:spcPct val="0"/>
        </a:spcBef>
        <a:spcAft>
          <a:spcPct val="0"/>
        </a:spcAft>
        <a:defRPr sz="4000">
          <a:solidFill>
            <a:schemeClr val="tx2"/>
          </a:solidFill>
          <a:latin typeface="Bell MT" panose="02020503060305020303" pitchFamily="18" charset="0"/>
        </a:defRPr>
      </a:lvl8pPr>
      <a:lvl9pPr marL="1828800" algn="l" rtl="0" fontAlgn="base">
        <a:spcBef>
          <a:spcPct val="0"/>
        </a:spcBef>
        <a:spcAft>
          <a:spcPct val="0"/>
        </a:spcAft>
        <a:defRPr sz="4000">
          <a:solidFill>
            <a:schemeClr val="tx2"/>
          </a:solidFill>
          <a:latin typeface="Bell MT" panose="02020503060305020303" pitchFamily="18" charset="0"/>
        </a:defRPr>
      </a:lvl9pPr>
    </p:titleStyle>
    <p:bodyStyle>
      <a:lvl1pPr marL="182563" indent="-182563" algn="l" rtl="0" fontAlgn="base">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1">
          <a:gsLst>
            <a:gs pos="0">
              <a:srgbClr val="000000"/>
            </a:gs>
            <a:gs pos="92000">
              <a:srgbClr val="000000"/>
            </a:gs>
            <a:gs pos="94000">
              <a:srgbClr val="FFFFFF"/>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06499"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6500"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6501"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6502"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pt-BR" dirty="0">
                <a:latin typeface="Arial" charset="0"/>
                <a:cs typeface="Arial"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pt-BR" altLang="pt-BR" dirty="0"/>
            </a:p>
          </p:txBody>
        </p:sp>
      </p:grpSp>
      <p:sp>
        <p:nvSpPr>
          <p:cNvPr id="106506"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pt-BR"/>
              <a:t>Clique para editar o estilo do título mestre</a:t>
            </a:r>
          </a:p>
        </p:txBody>
      </p:sp>
      <p:sp>
        <p:nvSpPr>
          <p:cNvPr id="106507"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106508"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cs typeface="Arial" charset="0"/>
              </a:defRPr>
            </a:lvl1pPr>
          </a:lstStyle>
          <a:p>
            <a:pPr>
              <a:defRPr/>
            </a:pPr>
            <a:endParaRPr lang="pt-BR" dirty="0"/>
          </a:p>
        </p:txBody>
      </p:sp>
      <p:sp>
        <p:nvSpPr>
          <p:cNvPr id="106509"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cs typeface="Arial" charset="0"/>
              </a:defRPr>
            </a:lvl1pPr>
          </a:lstStyle>
          <a:p>
            <a:pPr>
              <a:defRPr/>
            </a:pPr>
            <a:endParaRPr lang="pt-BR" dirty="0"/>
          </a:p>
        </p:txBody>
      </p:sp>
      <p:sp>
        <p:nvSpPr>
          <p:cNvPr id="106510"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383E277-99C5-43D9-8374-929BE8BF4763}" type="slidenum">
              <a:rPr lang="pt-BR" altLang="pt-BR"/>
              <a:pPr>
                <a:defRPr/>
              </a:pPr>
              <a:t>‹nº›</a:t>
            </a:fld>
            <a:endParaRPr lang="pt-BR" altLang="pt-BR" dirty="0"/>
          </a:p>
        </p:txBody>
      </p:sp>
    </p:spTree>
    <p:extLst>
      <p:ext uri="{BB962C8B-B14F-4D97-AF65-F5344CB8AC3E}">
        <p14:creationId xmlns:p14="http://schemas.microsoft.com/office/powerpoint/2010/main" val="208666556"/>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cs typeface="+mn-cs"/>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AEE93-FF7D-4C17-B8C7-44F7A1F40EFE}" type="datetimeFigureOut">
              <a:rPr lang="pt-BR" smtClean="0"/>
              <a:t>20/09/2017</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96FD3-004B-414F-8850-697DA35CFD5F}" type="slidenum">
              <a:rPr lang="pt-BR" smtClean="0"/>
              <a:t>‹nº›</a:t>
            </a:fld>
            <a:endParaRPr lang="pt-BR"/>
          </a:p>
        </p:txBody>
      </p:sp>
    </p:spTree>
    <p:extLst>
      <p:ext uri="{BB962C8B-B14F-4D97-AF65-F5344CB8AC3E}">
        <p14:creationId xmlns:p14="http://schemas.microsoft.com/office/powerpoint/2010/main" val="1846120058"/>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mc:AlternateContent xmlns:mc="http://schemas.openxmlformats.org/markup-compatibility/2006" xmlns:p14="http://schemas.microsoft.com/office/powerpoint/2010/main">
    <mc:Choice Requires="p14">
      <p:transition spd="slow" p14:dur="1600">
        <p14:prism isInverted="1"/>
        <p:sndAc>
          <p:stSnd loop="1">
            <p:snd r:embed="rId13" name="Cortazar - Just Let Me Say I Love You.wav"/>
          </p:stSnd>
        </p:sndAc>
      </p:transition>
    </mc:Choice>
    <mc:Fallback xmlns="">
      <p:transition spd="slow">
        <p:fade/>
        <p:sndAc>
          <p:stSnd loop="1">
            <p:snd r:embed="rId14" name="Cortazar - Just Let Me Say I Love You.wav"/>
          </p:stSnd>
        </p:sndAc>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pt-BR"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CDABDD77-41C4-4C4D-92B4-9CA0DF34608F}" type="slidenum">
              <a:rPr lang="pt-BR" smtClean="0"/>
              <a:t>‹nº›</a:t>
            </a:fld>
            <a:endParaRPr lang="pt-BR" dirty="0"/>
          </a:p>
        </p:txBody>
      </p:sp>
    </p:spTree>
    <p:extLst>
      <p:ext uri="{BB962C8B-B14F-4D97-AF65-F5344CB8AC3E}">
        <p14:creationId xmlns:p14="http://schemas.microsoft.com/office/powerpoint/2010/main" val="3001737720"/>
      </p:ext>
    </p:extLst>
  </p:cSld>
  <p:clrMap bg1="dk1" tx1="lt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0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hyperlink" Target="http://espiritual-espiritual.blogspot.com.br/" TargetMode="External"/><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8.xml"/></Relationships>
</file>

<file path=ppt/slides/_rels/slide11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9.xml"/></Relationships>
</file>

<file path=ppt/slides/_rels/slide1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9.xml"/></Relationships>
</file>

<file path=ppt/slides/_rels/slide11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9.xml"/></Relationships>
</file>

<file path=ppt/slides/_rels/slide11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9.xml"/></Relationships>
</file>

<file path=ppt/slides/_rels/slide11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9.xml"/></Relationships>
</file>

<file path=ppt/slides/_rels/slide11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9.xml"/></Relationships>
</file>

<file path=ppt/slides/_rels/slide1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9.xml"/></Relationships>
</file>

<file path=ppt/slides/_rels/slide1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9.xml"/></Relationships>
</file>

<file path=ppt/slides/_rels/slide1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9.xml"/></Relationships>
</file>

<file path=ppt/slides/_rels/slide12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9.xml"/></Relationships>
</file>

<file path=ppt/slides/_rels/slide1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9.xml"/></Relationships>
</file>

<file path=ppt/slides/_rels/slide1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9.xml"/></Relationships>
</file>

<file path=ppt/slides/_rels/slide1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9.xml"/></Relationships>
</file>

<file path=ppt/slides/_rels/slide1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9.xml"/></Relationships>
</file>

<file path=ppt/slides/_rels/slide12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9.xml"/></Relationships>
</file>

<file path=ppt/slides/_rels/slide12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9.xml"/></Relationships>
</file>

<file path=ppt/slides/_rels/slide13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9.xml"/></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1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xml"/><Relationship Id="rId1" Type="http://schemas.openxmlformats.org/officeDocument/2006/relationships/slideLayout" Target="../slideLayouts/slideLayout74.xml"/><Relationship Id="rId5" Type="http://schemas.openxmlformats.org/officeDocument/2006/relationships/image" Target="../media/image92.jpeg"/><Relationship Id="rId4" Type="http://schemas.openxmlformats.org/officeDocument/2006/relationships/image" Target="../media/image91.jpeg"/></Relationships>
</file>

<file path=ppt/slides/_rels/slide1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94.jpeg"/></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5.xml"/></Relationships>
</file>

<file path=ppt/slides/_rels/slide1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1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xml"/><Relationship Id="rId1" Type="http://schemas.openxmlformats.org/officeDocument/2006/relationships/slideLayout" Target="../slideLayouts/slideLayout75.xml"/><Relationship Id="rId5" Type="http://schemas.openxmlformats.org/officeDocument/2006/relationships/image" Target="../media/image103.jpeg"/><Relationship Id="rId4" Type="http://schemas.openxmlformats.org/officeDocument/2006/relationships/image" Target="../media/image10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9.xml"/><Relationship Id="rId1" Type="http://schemas.openxmlformats.org/officeDocument/2006/relationships/slideLayout" Target="../slideLayouts/slideLayout75.xml"/><Relationship Id="rId4" Type="http://schemas.openxmlformats.org/officeDocument/2006/relationships/image" Target="../media/image115.png"/></Relationships>
</file>

<file path=ppt/slides/_rels/slide1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5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75.xml"/></Relationships>
</file>

<file path=ppt/slides/_rels/slide1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9.xml"/><Relationship Id="rId1" Type="http://schemas.openxmlformats.org/officeDocument/2006/relationships/slideLayout" Target="../slideLayouts/slideLayout75.xml"/></Relationships>
</file>

<file path=ppt/slides/_rels/slide16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5.xml"/></Relationships>
</file>

<file path=ppt/slides/_rels/slide16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1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1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1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1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16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17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5.xml"/></Relationships>
</file>

<file path=ppt/slides/_rels/slide175.xml.rels><?xml version="1.0" encoding="UTF-8" standalone="yes"?>
<Relationships xmlns="http://schemas.openxmlformats.org/package/2006/relationships"><Relationship Id="rId3" Type="http://schemas.openxmlformats.org/officeDocument/2006/relationships/hyperlink" Target="http://www.luzdoespiritismo.com/" TargetMode="External"/><Relationship Id="rId2" Type="http://schemas.openxmlformats.org/officeDocument/2006/relationships/image" Target="../media/image135.jpeg"/><Relationship Id="rId1" Type="http://schemas.openxmlformats.org/officeDocument/2006/relationships/slideLayout" Target="../slideLayouts/slideLayout75.xml"/></Relationships>
</file>

<file path=ppt/slides/_rels/slide17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86.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6.xml"/></Relationships>
</file>

<file path=ppt/slides/_rels/slide17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8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1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96.xml"/></Relationships>
</file>

<file path=ppt/slides/_rels/slide18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8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86.xml"/></Relationships>
</file>

<file path=ppt/slides/_rels/slide19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8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02.jpeg"/><Relationship Id="rId1" Type="http://schemas.openxmlformats.org/officeDocument/2006/relationships/slideLayout" Target="../slideLayouts/slideLayout86.xml"/></Relationships>
</file>

<file path=ppt/slides/_rels/slide206.xml.rels><?xml version="1.0" encoding="UTF-8" standalone="yes"?>
<Relationships xmlns="http://schemas.openxmlformats.org/package/2006/relationships"><Relationship Id="rId3" Type="http://schemas.openxmlformats.org/officeDocument/2006/relationships/image" Target="../media/image152.gif"/><Relationship Id="rId2" Type="http://schemas.openxmlformats.org/officeDocument/2006/relationships/image" Target="../media/image151.jpeg"/><Relationship Id="rId1" Type="http://schemas.openxmlformats.org/officeDocument/2006/relationships/slideLayout" Target="../slideLayouts/slideLayout86.xml"/><Relationship Id="rId4" Type="http://schemas.openxmlformats.org/officeDocument/2006/relationships/hyperlink" Target="http://pt.wikipedia.org/wiki/V%C3%AAnus"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86.xml"/></Relationships>
</file>

<file path=ppt/slides/_rels/slide20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8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8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8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86.xml"/></Relationships>
</file>

<file path=ppt/slides/_rels/slide23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86.xml"/></Relationships>
</file>

<file path=ppt/slides/_rels/slide23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86.xml"/></Relationships>
</file>

<file path=ppt/slides/_rels/slide23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86.xml"/></Relationships>
</file>

<file path=ppt/slides/_rels/slide23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86.xml"/></Relationships>
</file>

<file path=ppt/slides/_rels/slide23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6.xml"/></Relationships>
</file>

<file path=ppt/slides/_rels/slide241.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6.xml"/></Relationships>
</file>

<file path=ppt/slides/_rels/slide24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86.xml"/></Relationships>
</file>

<file path=ppt/slides/_rels/slide243.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1.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1.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1.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1.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1.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1.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1.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1.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1.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1.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1.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1.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1.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1.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1.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1.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1.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1.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1.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1.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1.xml"/></Relationships>
</file>

<file path=ppt/slides/_rels/slide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1.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1.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1.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1.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1.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1.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1.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1.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1.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1.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1.xml"/></Relationships>
</file>

<file path=ppt/slides/_rels/slide8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audio" Target="NULL"/><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60.png"/><Relationship Id="rId11" Type="http://schemas.openxmlformats.org/officeDocument/2006/relationships/image" Target="../media/image65.gif"/><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8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8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8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_rels/slide9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03.xml"/><Relationship Id="rId6" Type="http://schemas.openxmlformats.org/officeDocument/2006/relationships/image" Target="../media/image61.png"/><Relationship Id="rId11" Type="http://schemas.openxmlformats.org/officeDocument/2006/relationships/image" Target="../media/image66.jpeg"/><Relationship Id="rId5" Type="http://schemas.openxmlformats.org/officeDocument/2006/relationships/image" Target="../media/image60.png"/><Relationship Id="rId10" Type="http://schemas.openxmlformats.org/officeDocument/2006/relationships/image" Target="../media/image65.gif"/><Relationship Id="rId4" Type="http://schemas.openxmlformats.org/officeDocument/2006/relationships/image" Target="../media/image59.png"/><Relationship Id="rId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1828800" y="0"/>
            <a:ext cx="5503817" cy="6858000"/>
          </a:xfrm>
          <a:prstGeom prst="rect">
            <a:avLst/>
          </a:prstGeom>
        </p:spPr>
      </p:pic>
      <p:sp>
        <p:nvSpPr>
          <p:cNvPr id="6" name="Retângulo 5"/>
          <p:cNvSpPr/>
          <p:nvPr/>
        </p:nvSpPr>
        <p:spPr>
          <a:xfrm>
            <a:off x="7538330" y="5222855"/>
            <a:ext cx="1417376"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5400" b="1" i="0" u="none" strike="noStrike" kern="1200" cap="none" spc="0" normalizeH="0" baseline="0" noProof="0" dirty="0">
                <a:ln w="9525">
                  <a:solidFill>
                    <a:prstClr val="black"/>
                  </a:solidFill>
                  <a:prstDash val="solid"/>
                </a:ln>
                <a:solidFill>
                  <a:srgbClr val="E44951"/>
                </a:solidFill>
                <a:effectLst>
                  <a:outerShdw blurRad="12700" dist="38100" dir="2700000" algn="tl" rotWithShape="0">
                    <a:srgbClr val="E44951">
                      <a:lumMod val="60000"/>
                      <a:lumOff val="40000"/>
                    </a:srgbClr>
                  </a:outerShdw>
                </a:effectLst>
                <a:uLnTx/>
                <a:uFillTx/>
                <a:latin typeface="Trebuchet MS" panose="020B0603020202020204"/>
                <a:ea typeface="+mn-ea"/>
                <a:cs typeface="+mn-cs"/>
              </a:rPr>
              <a:t>N.M</a:t>
            </a:r>
          </a:p>
        </p:txBody>
      </p:sp>
      <p:pic>
        <p:nvPicPr>
          <p:cNvPr id="8" name="Imagem 7"/>
          <p:cNvPicPr>
            <a:picLocks noChangeAspect="1"/>
          </p:cNvPicPr>
          <p:nvPr/>
        </p:nvPicPr>
        <p:blipFill>
          <a:blip r:embed="rId3"/>
          <a:stretch>
            <a:fillRect/>
          </a:stretch>
        </p:blipFill>
        <p:spPr>
          <a:xfrm>
            <a:off x="0" y="0"/>
            <a:ext cx="1828800" cy="1600200"/>
          </a:xfrm>
          <a:prstGeom prst="rect">
            <a:avLst/>
          </a:prstGeom>
        </p:spPr>
      </p:pic>
      <p:pic>
        <p:nvPicPr>
          <p:cNvPr id="9" name="Imagem 8"/>
          <p:cNvPicPr>
            <a:picLocks noChangeAspect="1"/>
          </p:cNvPicPr>
          <p:nvPr/>
        </p:nvPicPr>
        <p:blipFill>
          <a:blip r:embed="rId4"/>
          <a:stretch>
            <a:fillRect/>
          </a:stretch>
        </p:blipFill>
        <p:spPr>
          <a:xfrm>
            <a:off x="7332618" y="0"/>
            <a:ext cx="1828800" cy="1603387"/>
          </a:xfrm>
          <a:prstGeom prst="rect">
            <a:avLst/>
          </a:prstGeom>
        </p:spPr>
      </p:pic>
      <p:pic>
        <p:nvPicPr>
          <p:cNvPr id="10" name="Imagem 9"/>
          <p:cNvPicPr>
            <a:picLocks noChangeAspect="1"/>
          </p:cNvPicPr>
          <p:nvPr/>
        </p:nvPicPr>
        <p:blipFill>
          <a:blip r:embed="rId5"/>
          <a:stretch>
            <a:fillRect/>
          </a:stretch>
        </p:blipFill>
        <p:spPr>
          <a:xfrm>
            <a:off x="0" y="1600200"/>
            <a:ext cx="1828799" cy="1685925"/>
          </a:xfrm>
          <a:prstGeom prst="rect">
            <a:avLst/>
          </a:prstGeom>
        </p:spPr>
      </p:pic>
      <p:pic>
        <p:nvPicPr>
          <p:cNvPr id="11" name="Imagem 10"/>
          <p:cNvPicPr>
            <a:picLocks noChangeAspect="1"/>
          </p:cNvPicPr>
          <p:nvPr/>
        </p:nvPicPr>
        <p:blipFill>
          <a:blip r:embed="rId5"/>
          <a:stretch>
            <a:fillRect/>
          </a:stretch>
        </p:blipFill>
        <p:spPr>
          <a:xfrm>
            <a:off x="7309782" y="1600199"/>
            <a:ext cx="1834218" cy="1685925"/>
          </a:xfrm>
          <a:prstGeom prst="rect">
            <a:avLst/>
          </a:prstGeom>
        </p:spPr>
      </p:pic>
      <p:pic>
        <p:nvPicPr>
          <p:cNvPr id="12" name="Imagem 11"/>
          <p:cNvPicPr>
            <a:picLocks noChangeAspect="1"/>
          </p:cNvPicPr>
          <p:nvPr/>
        </p:nvPicPr>
        <p:blipFill>
          <a:blip r:embed="rId6"/>
          <a:stretch>
            <a:fillRect/>
          </a:stretch>
        </p:blipFill>
        <p:spPr>
          <a:xfrm>
            <a:off x="0" y="3286124"/>
            <a:ext cx="1828799" cy="1743075"/>
          </a:xfrm>
          <a:prstGeom prst="rect">
            <a:avLst/>
          </a:prstGeom>
        </p:spPr>
      </p:pic>
      <p:pic>
        <p:nvPicPr>
          <p:cNvPr id="13" name="Imagem 12"/>
          <p:cNvPicPr>
            <a:picLocks noChangeAspect="1"/>
          </p:cNvPicPr>
          <p:nvPr/>
        </p:nvPicPr>
        <p:blipFill>
          <a:blip r:embed="rId6"/>
          <a:stretch>
            <a:fillRect/>
          </a:stretch>
        </p:blipFill>
        <p:spPr>
          <a:xfrm>
            <a:off x="7332618" y="3286123"/>
            <a:ext cx="1828800" cy="1743075"/>
          </a:xfrm>
          <a:prstGeom prst="rect">
            <a:avLst/>
          </a:prstGeom>
        </p:spPr>
      </p:pic>
      <p:pic>
        <p:nvPicPr>
          <p:cNvPr id="14" name="Imagem 13"/>
          <p:cNvPicPr>
            <a:picLocks noChangeAspect="1"/>
          </p:cNvPicPr>
          <p:nvPr/>
        </p:nvPicPr>
        <p:blipFill>
          <a:blip r:embed="rId7"/>
          <a:stretch>
            <a:fillRect/>
          </a:stretch>
        </p:blipFill>
        <p:spPr>
          <a:xfrm>
            <a:off x="0" y="5029199"/>
            <a:ext cx="1828799" cy="1828802"/>
          </a:xfrm>
          <a:prstGeom prst="rect">
            <a:avLst/>
          </a:prstGeom>
        </p:spPr>
      </p:pic>
      <p:graphicFrame>
        <p:nvGraphicFramePr>
          <p:cNvPr id="2" name="Tabela 1"/>
          <p:cNvGraphicFramePr>
            <a:graphicFrameLocks noGrp="1"/>
          </p:cNvGraphicFramePr>
          <p:nvPr>
            <p:extLst/>
          </p:nvPr>
        </p:nvGraphicFramePr>
        <p:xfrm>
          <a:off x="7354389" y="6339842"/>
          <a:ext cx="1785257" cy="243840"/>
        </p:xfrm>
        <a:graphic>
          <a:graphicData uri="http://schemas.openxmlformats.org/drawingml/2006/table">
            <a:tbl>
              <a:tblPr firstRow="1" bandRow="1">
                <a:tableStyleId>{5C22544A-7EE6-4342-B048-85BDC9FD1C3A}</a:tableStyleId>
              </a:tblPr>
              <a:tblGrid>
                <a:gridCol w="1785257">
                  <a:extLst>
                    <a:ext uri="{9D8B030D-6E8A-4147-A177-3AD203B41FA5}">
                      <a16:colId xmlns:a16="http://schemas.microsoft.com/office/drawing/2014/main" val="783890432"/>
                    </a:ext>
                  </a:extLst>
                </a:gridCol>
              </a:tblGrid>
              <a:tr h="243840">
                <a:tc>
                  <a:txBody>
                    <a:bodyPr/>
                    <a:lstStyle/>
                    <a:p>
                      <a:r>
                        <a:rPr lang="pt-BR" sz="1000" dirty="0">
                          <a:solidFill>
                            <a:schemeClr val="bg1"/>
                          </a:solidFill>
                          <a:latin typeface="Comic Sans MS" panose="030F0702030302020204" pitchFamily="66" charset="0"/>
                        </a:rPr>
                        <a:t>mendesbnelson@gmail.com</a:t>
                      </a:r>
                    </a:p>
                  </a:txBody>
                  <a:tcPr/>
                </a:tc>
                <a:extLst>
                  <a:ext uri="{0D108BD9-81ED-4DB2-BD59-A6C34878D82A}">
                    <a16:rowId xmlns:a16="http://schemas.microsoft.com/office/drawing/2014/main" val="2548960758"/>
                  </a:ext>
                </a:extLst>
              </a:tr>
            </a:tbl>
          </a:graphicData>
        </a:graphic>
      </p:graphicFrame>
      <p:graphicFrame>
        <p:nvGraphicFramePr>
          <p:cNvPr id="15" name="Tabela 14"/>
          <p:cNvGraphicFramePr>
            <a:graphicFrameLocks noGrp="1"/>
          </p:cNvGraphicFramePr>
          <p:nvPr>
            <p:extLst>
              <p:ext uri="{D42A27DB-BD31-4B8C-83A1-F6EECF244321}">
                <p14:modId xmlns:p14="http://schemas.microsoft.com/office/powerpoint/2010/main" val="119109033"/>
              </p:ext>
            </p:extLst>
          </p:nvPr>
        </p:nvGraphicFramePr>
        <p:xfrm>
          <a:off x="3050097" y="1414779"/>
          <a:ext cx="2793534" cy="370840"/>
        </p:xfrm>
        <a:graphic>
          <a:graphicData uri="http://schemas.openxmlformats.org/drawingml/2006/table">
            <a:tbl>
              <a:tblPr firstRow="1" bandRow="1"/>
              <a:tblGrid>
                <a:gridCol w="2793534">
                  <a:extLst>
                    <a:ext uri="{9D8B030D-6E8A-4147-A177-3AD203B41FA5}">
                      <a16:colId xmlns:a16="http://schemas.microsoft.com/office/drawing/2014/main" val="2439607997"/>
                    </a:ext>
                  </a:extLst>
                </a:gridCol>
              </a:tblGrid>
              <a:tr h="370840">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pt-BR">
                          <a:solidFill>
                            <a:srgbClr val="0000FF"/>
                          </a:solidFill>
                        </a:rPr>
                        <a:t>PARTE XI</a:t>
                      </a:r>
                      <a:endParaRPr lang="pt-BR" dirty="0">
                        <a:solidFill>
                          <a:srgbClr val="0000FF"/>
                        </a:solidFill>
                      </a:endParaRPr>
                    </a:p>
                  </a:txBody>
                  <a:tcPr>
                    <a:lnL w="12700" cmpd="sng">
                      <a:solidFill>
                        <a:scrgbClr r="0" g="0" b="0"/>
                      </a:solidFill>
                    </a:lnL>
                    <a:lnR w="12700" cmpd="sng">
                      <a:solidFill>
                        <a:scrgbClr r="0" g="0" b="0"/>
                      </a:solidFill>
                    </a:lnR>
                    <a:lnT w="12700" cmpd="sng">
                      <a:solidFill>
                        <a:scrgbClr r="0" g="0" b="0"/>
                      </a:solidFill>
                    </a:lnT>
                    <a:lnB w="38100" cmpd="sng">
                      <a:solidFill>
                        <a:scrgbClr r="0" g="0" b="0"/>
                      </a:solidFill>
                    </a:lnB>
                    <a:lnTlToBr w="12700" cmpd="sng">
                      <a:noFill/>
                      <a:prstDash val="solid"/>
                    </a:lnTlToBr>
                    <a:lnBlToTr w="12700" cmpd="sng">
                      <a:noFill/>
                      <a:prstDash val="solid"/>
                    </a:lnBlToTr>
                    <a:noFill/>
                  </a:tcPr>
                </a:tc>
                <a:extLst>
                  <a:ext uri="{0D108BD9-81ED-4DB2-BD59-A6C34878D82A}">
                    <a16:rowId xmlns:a16="http://schemas.microsoft.com/office/drawing/2014/main" val="3684556644"/>
                  </a:ext>
                </a:extLst>
              </a:tr>
            </a:tbl>
          </a:graphicData>
        </a:graphic>
      </p:graphicFrame>
    </p:spTree>
    <p:extLst>
      <p:ext uri="{BB962C8B-B14F-4D97-AF65-F5344CB8AC3E}">
        <p14:creationId xmlns:p14="http://schemas.microsoft.com/office/powerpoint/2010/main" val="230887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nvPr>
        </p:nvGraphicFramePr>
        <p:xfrm>
          <a:off x="139335" y="233315"/>
          <a:ext cx="8891451" cy="2225040"/>
        </p:xfrm>
        <a:graphic>
          <a:graphicData uri="http://schemas.openxmlformats.org/drawingml/2006/table">
            <a:tbl>
              <a:tblPr firstRow="1" bandRow="1">
                <a:tableStyleId>{5C22544A-7EE6-4342-B048-85BDC9FD1C3A}</a:tableStyleId>
              </a:tblPr>
              <a:tblGrid>
                <a:gridCol w="8891451">
                  <a:extLst>
                    <a:ext uri="{9D8B030D-6E8A-4147-A177-3AD203B41FA5}">
                      <a16:colId xmlns:a16="http://schemas.microsoft.com/office/drawing/2014/main" val="1244802210"/>
                    </a:ext>
                  </a:extLst>
                </a:gridCol>
              </a:tblGrid>
              <a:tr h="2170251">
                <a:tc>
                  <a:txBody>
                    <a:bodyPr/>
                    <a:lstStyle/>
                    <a:p>
                      <a:pPr algn="just"/>
                      <a:r>
                        <a:rPr lang="pt-BR" sz="2000" dirty="0"/>
                        <a:t>607.	Ficou dito que a alma do homem, em sua origem, assemelha-se ao estado de infância da vida corpórea, que a sua inteligência apenas desponta e que ela ensaia para a vida. (Ver item 190). Onde cumpre o Espírito essa primeira fase?</a:t>
                      </a:r>
                    </a:p>
                    <a:p>
                      <a:pPr algn="just"/>
                      <a:endParaRPr lang="pt-BR" sz="2000" dirty="0">
                        <a:solidFill>
                          <a:srgbClr val="FFFF00"/>
                        </a:solidFill>
                      </a:endParaRPr>
                    </a:p>
                    <a:p>
                      <a:pPr algn="just"/>
                      <a:r>
                        <a:rPr lang="pt-BR" sz="2000" dirty="0">
                          <a:solidFill>
                            <a:srgbClr val="FFFF00"/>
                          </a:solidFill>
                        </a:rPr>
                        <a:t>R. Numa série de existências que precedem o período que chamais de Humanidade.</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6" name="Tabela 5"/>
          <p:cNvGraphicFramePr>
            <a:graphicFrameLocks noGrp="1"/>
          </p:cNvGraphicFramePr>
          <p:nvPr>
            <p:extLst/>
          </p:nvPr>
        </p:nvGraphicFramePr>
        <p:xfrm>
          <a:off x="139336" y="2771865"/>
          <a:ext cx="8891451" cy="3977280"/>
        </p:xfrm>
        <a:graphic>
          <a:graphicData uri="http://schemas.openxmlformats.org/drawingml/2006/table">
            <a:tbl>
              <a:tblPr firstRow="1" bandRow="1">
                <a:tableStyleId>{5C22544A-7EE6-4342-B048-85BDC9FD1C3A}</a:tableStyleId>
              </a:tblPr>
              <a:tblGrid>
                <a:gridCol w="8891451">
                  <a:extLst>
                    <a:ext uri="{9D8B030D-6E8A-4147-A177-3AD203B41FA5}">
                      <a16:colId xmlns:a16="http://schemas.microsoft.com/office/drawing/2014/main" val="1244802210"/>
                    </a:ext>
                  </a:extLst>
                </a:gridCol>
              </a:tblGrid>
              <a:tr h="3977280">
                <a:tc>
                  <a:txBody>
                    <a:bodyPr/>
                    <a:lstStyle/>
                    <a:p>
                      <a:pPr algn="just"/>
                      <a:r>
                        <a:rPr lang="pt-BR" sz="1800" dirty="0"/>
                        <a:t>607.a. Parece, assim, que a alma teria sido o princípio inteligente dos seres inferiores da criação?</a:t>
                      </a:r>
                    </a:p>
                    <a:p>
                      <a:pPr algn="just"/>
                      <a:endParaRPr lang="pt-BR" sz="1800" dirty="0"/>
                    </a:p>
                    <a:p>
                      <a:pPr algn="just"/>
                      <a:r>
                        <a:rPr lang="pt-BR" sz="1800" dirty="0">
                          <a:solidFill>
                            <a:srgbClr val="FFFF00"/>
                          </a:solidFill>
                        </a:rPr>
                        <a:t>R. Não dissemos que tudo se encadeia na Natureza e tende à unidade? É nesses seres, que estais longe de conhecer inteiramente, que o princípio inteligente se elabora, se individualiza pouco a pouco, e ensaia para a vida, como dissemos. É, de certa maneira, um trabalho preparatório, como o da germinação, em seguida ao qual o princípio inteligente sofre uma transformação e se torna Espírito. É então que começa para ele o período de humanidade, e com este a consciência do seu futuro, a distinção do bem e do mal e a responsabilidade dos seus atos. Como depois do período da infância vem o da adolescência, depois a juventude, e por fim a idade madura. Nada há, de resto, nessa origem, que deva humilhar o homem. Os grandes gênios sentem-se humilhados por terem sido fetos informes no ventre materno?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0896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416320"/>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Pois que também não existem almas das árvores e flores na espiritualidade; o que explicaria o porquê de só existirem animais convenientes em tal colônia. Portanto, nas Obras da Codificação não há a menor referência sobre a existência de animais na erraticidade. Seria uma omissão imperdoável da Espiritualidade Superior? Não acredito!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Muita Paz!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Leia Kardec! Estude Kardec! Pratique Kardec!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Meu Blog: </a:t>
            </a: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12"/>
              </a:rPr>
              <a:t>http://espiritual-espiritual.blogspot.com.br</a:t>
            </a: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 estudos comentados de O Livro dos Espíritos, de O Livro dos Médiuns, e de O Evangelho Segundo o Espiritismo.</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740240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3982223113"/>
              </p:ext>
            </p:extLst>
          </p:nvPr>
        </p:nvGraphicFramePr>
        <p:xfrm>
          <a:off x="409303" y="827315"/>
          <a:ext cx="8281851" cy="5273040"/>
        </p:xfrm>
        <a:graphic>
          <a:graphicData uri="http://schemas.openxmlformats.org/drawingml/2006/table">
            <a:tbl>
              <a:tblPr firstRow="1" bandRow="1">
                <a:tableStyleId>{5C22544A-7EE6-4342-B048-85BDC9FD1C3A}</a:tableStyleId>
              </a:tblPr>
              <a:tblGrid>
                <a:gridCol w="8281851">
                  <a:extLst>
                    <a:ext uri="{9D8B030D-6E8A-4147-A177-3AD203B41FA5}">
                      <a16:colId xmlns:a16="http://schemas.microsoft.com/office/drawing/2014/main" val="1244802210"/>
                    </a:ext>
                  </a:extLst>
                </a:gridCol>
              </a:tblGrid>
              <a:tr h="5273040">
                <a:tc>
                  <a:txBody>
                    <a:bodyPr/>
                    <a:lstStyle/>
                    <a:p>
                      <a:pPr algn="ctr"/>
                      <a:r>
                        <a:rPr lang="pt-BR" sz="2000" dirty="0">
                          <a:solidFill>
                            <a:srgbClr val="FFFF00"/>
                          </a:solidFill>
                        </a:rPr>
                        <a:t>III - METEMPSICOSE</a:t>
                      </a:r>
                    </a:p>
                    <a:p>
                      <a:pPr algn="just"/>
                      <a:endParaRPr lang="pt-BR" sz="2000" dirty="0"/>
                    </a:p>
                    <a:p>
                      <a:pPr marL="342900" indent="-342900" algn="just">
                        <a:buAutoNum type="arabicPeriod" startAt="611"/>
                      </a:pPr>
                      <a:r>
                        <a:rPr lang="pt-BR" sz="2000" dirty="0"/>
                        <a:t> A comunhão de origem dos seres vivos no princípio inteligente não é a consagração da doutrina da metempsicose?</a:t>
                      </a:r>
                    </a:p>
                    <a:p>
                      <a:pPr marL="0" indent="0" algn="just">
                        <a:buNone/>
                      </a:pPr>
                      <a:endParaRPr lang="pt-BR" sz="2000" dirty="0"/>
                    </a:p>
                    <a:p>
                      <a:pPr algn="just"/>
                      <a:r>
                        <a:rPr lang="pt-BR" sz="2000" dirty="0">
                          <a:solidFill>
                            <a:srgbClr val="FFFF00"/>
                          </a:solidFill>
                        </a:rPr>
                        <a:t>R. Duas coisas podem ter a mesma origem e não se assemelharem em nada mais tarde. Quem reconheceria a árvore, suas folhas, suas flores e seus frutos no germe informe que se contém na semente de onde saíram? No momento em que o princípio inteligente atinge o grau necessário para ser Espírito e entra no período de humanidade, não tem mais relação com o seu estado primitivo e não é mais a alma dos animais, como a árvore não é a semente. No homem, somente existe do animal o corpo, as paixões que nascem da influência do corpo e o instinto de conservação inerente à matéria. Não se pode dizer, portanto, que tal homem é a encarnação do Espírito de tal animal, e por conseguinte a metempsicose, tal como a entendem, não é exata.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08782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0861" y="896498"/>
          <a:ext cx="7857461" cy="164624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46242">
                <a:tc>
                  <a:txBody>
                    <a:bodyPr/>
                    <a:lstStyle/>
                    <a:p>
                      <a:pPr algn="just"/>
                      <a:r>
                        <a:rPr lang="pt-BR" sz="2000" dirty="0"/>
                        <a:t>612.	O Espírito que animou o corpo de um homem poderia encarnar-se num animal?</a:t>
                      </a:r>
                    </a:p>
                    <a:p>
                      <a:pPr algn="just"/>
                      <a:endParaRPr lang="pt-BR" sz="2000" dirty="0"/>
                    </a:p>
                    <a:p>
                      <a:pPr algn="just"/>
                      <a:r>
                        <a:rPr lang="pt-BR" sz="2000" dirty="0">
                          <a:solidFill>
                            <a:srgbClr val="FFFF00"/>
                          </a:solidFill>
                        </a:rPr>
                        <a:t>R. Isto seria retrogradar, e o Espírito não retrograda. O rio não remonta a nascente. </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50862" y="2961931"/>
          <a:ext cx="7857461" cy="255963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59638">
                <a:tc>
                  <a:txBody>
                    <a:bodyPr/>
                    <a:lstStyle/>
                    <a:p>
                      <a:pPr algn="just"/>
                      <a:endParaRPr lang="pt-BR" sz="2000" dirty="0"/>
                    </a:p>
                    <a:p>
                      <a:pPr algn="just"/>
                      <a:r>
                        <a:rPr lang="pt-BR" sz="2000" dirty="0"/>
                        <a:t>613.	Por mais errônea que seja a ideia ligada à metempsicose, não seria ela o resultado do sentimento intuitivo das diferentes existências do homem?</a:t>
                      </a:r>
                    </a:p>
                    <a:p>
                      <a:pPr algn="just"/>
                      <a:endParaRPr lang="pt-BR" sz="2000" dirty="0"/>
                    </a:p>
                    <a:p>
                      <a:pPr algn="just"/>
                      <a:r>
                        <a:rPr lang="pt-BR" sz="2000" dirty="0">
                          <a:solidFill>
                            <a:srgbClr val="FFFF00"/>
                          </a:solidFill>
                        </a:rPr>
                        <a:t>R. Encontramos esse sentimento intuitivo nessa crença como em muitas outras; mas, como a maior parte dessas ideias intuitivas, o homem a desnaturou.</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7769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9792" y="1050820"/>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algn="just"/>
                      <a:r>
                        <a:rPr lang="pt-BR" sz="2000" dirty="0"/>
                        <a:t>A metempsicose seria verdadeira se por ela se entendesse a progressão da alma de um estado inferior para um superior, realizando os desenvolvimentos que transformariam a sua natureza, mas é falsa no sentido de transmigração direta do animal para o homem e vice-versa, o que implicaria a ideia de uma retrogradação ou de fusão. Ora, não podendo realizar-se essa fusão entre seres corporais de duas espécies, temos nisso um indício de que se encontram em graus não assimiláveis e que o mesmo deve acontecer com os espíritos que os animam. Se o mesmo Espírito pudesse animá-los alternativamente, disso resultaria uma identidade de natureza que se traduziria na possibilidade de reprodução material. A reencarnação ensinada pelos Espíritos se funda, pelo contrário, sobre a marcha ascendente da Natureza e sobre a progressão do homem na sua própria espécie, o que não diminui em nada a sua dignidade.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7756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088250"/>
          <a:ext cx="7857461" cy="436298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62981">
                <a:tc>
                  <a:txBody>
                    <a:bodyPr/>
                    <a:lstStyle/>
                    <a:p>
                      <a:pPr algn="just"/>
                      <a:r>
                        <a:rPr lang="pt-BR" sz="2000" dirty="0"/>
                        <a:t>O que o rebaixa é o mau uso que faz das faculdades que Deus lhe deu para o seu adiantamento. Como quer que seja, a antiguidade e a universalidade da doutrina da metempsicose, e o número de homens eminentes que a professaram, provam que o princípio da reencarnação tem suas raízes na própria Natureza; esses são, portanto, argumentos antes a seu favor do que contrários.</a:t>
                      </a:r>
                    </a:p>
                    <a:p>
                      <a:pPr algn="just"/>
                      <a:r>
                        <a:rPr lang="pt-BR" sz="2000" dirty="0"/>
                        <a:t>O ponto de partida do Espírito é uma dessas questões que se ligam ao princípio das coisas e estão nos segredos de Deus. Não é dado ao homem conhecê-las de maneira absoluta, e ele só pode fazer, a seu respeito, meras suposições, construir sistemas mais ou menos prováveis. Os próprios Espíritos estão longe de tudo conhecer, e sobre o que não conhecem podem ter também opiniões pessoais mais ou menos sensatas.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5633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003075"/>
          <a:ext cx="7857461" cy="48463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46320">
                <a:tc>
                  <a:txBody>
                    <a:bodyPr/>
                    <a:lstStyle/>
                    <a:p>
                      <a:pPr algn="just"/>
                      <a:r>
                        <a:rPr lang="pt-BR" sz="2400" dirty="0"/>
                        <a:t>É assim que nem todos pensam da mesma maneira a respeito das relações existentes entre o homem e os animais. Segundo alguns, o Espírito não chega ao período humano senão depois de ter sido elaborado e individualizado nos diferentes graus dos seres inferiores da Criação. Segundo outros, o Espírito do homem teria sempre pertencido à raça humana, sem passar pela fieira animal. O primeiro desses sistemas tem a vantagem de dar uma finalidade ao futuro dos animais, que constituiriam assim os primeiros anéis da cadeia dos seres pensantes; o segundo é mais conforme à dignidade do homem e pode resumir- se da maneira seguinte: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3501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297255"/>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algn="just"/>
                      <a:r>
                        <a:rPr lang="pt-BR" sz="2000" dirty="0"/>
                        <a:t>As diferentes espécies de animais não procedem intelectualmente umas das outras, por via de progressão; assim, o Espírito da ostra não se torna sucessivamente do peixe, da ave, do quadrúpede e do quadrúmano; cada espécie é um tipo absoluto, física e moralmente, e cada um dos seus indivíduos tira da fonte universal a quantidade de princípio inteligente que lhe é necessária, segundo a perfeição dos seus órgãos e a tarefa que deve desempenhar nos fenômenos da Natureza, devolvendo-a à massa após a morte. Aqueles dos mundos mais adiantados que o nosso são igualmente constituídos de raças distintas, apropriadas às necessidades desses mundos e ao grau de adiantamento dos homens de que são auxiliares, mas não procedem absolutamente dos terrenos, espiritualmente falando. Com o homem, já não se dá o mesmo.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4888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46633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466333">
                <a:tc>
                  <a:txBody>
                    <a:bodyPr/>
                    <a:lstStyle/>
                    <a:p>
                      <a:pPr algn="just"/>
                      <a:r>
                        <a:rPr lang="pt-BR" sz="2000" dirty="0"/>
                        <a:t>Do ponto de vista físico, o homem constitui evidentemente um anel da cadeia dos seres vivos; mas, do ponto de vista moral, há solução de continuidade entre o homem e o animal. O homem possui, como sua particularidade, a alma ou Espírito, centelha divina que lhe dá o senso moral e um alcance intelectual que os animais não possuem; é o ser principal, preexistente e sobrevivente ao corpo, conservando a sua individualidade. Qual é a origem do Espírito? Onde está o seu ponto de partida? Forma-se ele do princípio inteligente individualizado? Isso é um mistério que seria inútil procurar penetrar e sobre o qual, como dissemos, só podemos construir sistemas.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83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6" y="1148041"/>
          <a:ext cx="7857461" cy="44805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80560">
                <a:tc>
                  <a:txBody>
                    <a:bodyPr/>
                    <a:lstStyle/>
                    <a:p>
                      <a:pPr algn="just"/>
                      <a:r>
                        <a:rPr lang="pt-BR" sz="2400" dirty="0"/>
                        <a:t>O que é constante e ressalta ao mesmo tempo do raciocínio e da experiência é a sobrevivência do Espírito, a conservação de sua individualidade após à morte, sua faculdade de progredir, seu estado feliz ou infeliz, proporcional ao seu adiantamento na senda do bem, e todas as verdades morais que são a consequência desse princípio. Quanto às relações misteriosas existentes entre o homem e os animais, isso, repetimos, está nos segredos de Deus, como muitas outras coisas cujo conhecimento atual nada importa para o nosso adiantamento, e sobre as quais seria inútil nos determos [38].</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6051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6" y="1047681"/>
          <a:ext cx="7857461" cy="4968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968240">
                <a:tc>
                  <a:txBody>
                    <a:bodyPr/>
                    <a:lstStyle/>
                    <a:p>
                      <a:pPr algn="just"/>
                      <a:r>
                        <a:rPr lang="pt-BR" sz="2000" dirty="0"/>
                        <a:t>[38]	"O Livro dos Espíritos" contém em si toda a doutrina, mas nem todos os princípios do Espiritismo estão nele suficientemente desenvolvidos. A codificação é progressiva. Vemos o aspecto científico desenvolver-se no "O Livro dos Médiuns" e em "A Gênese"; o aspecto religioso em "O Evangelho segundo o Espiritismo" e "O Céu e o Inferno". Para esclarecimento dessa questão da origem do homem, o leitor deve consultar o capítulo VI de "A Gênese", parte referente a "Criação Universal" (comunicação de Galileu, recebida por Flammarion e integrada por Kardec na codificação), o capítulo X, "Gênese Orgânica", especialmente no número 26 e seguintes, referentes ao "Homem Corpóreo" e o capítulo XI, "Gênese Espiritual". Aconselhável também a leitura de "A Evolução Anímica", de Gabriel Delanne, obra subsidiária da codificação. Em "Depois da Morte", de Léon Denis, o capítulo XI da parte segunda intitulado "A pluralidade das existências".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81643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92829" y="724295"/>
          <a:ext cx="7857461" cy="52779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77920">
                <a:tc>
                  <a:txBody>
                    <a:bodyPr/>
                    <a:lstStyle/>
                    <a:p>
                      <a:pPr algn="ctr"/>
                      <a:r>
                        <a:rPr lang="pt-BR" sz="2000" dirty="0">
                          <a:solidFill>
                            <a:srgbClr val="FFFF00"/>
                          </a:solidFill>
                        </a:rPr>
                        <a:t>II - OS ANIMAIS E O HOMEM</a:t>
                      </a:r>
                    </a:p>
                    <a:p>
                      <a:pPr algn="just"/>
                      <a:endParaRPr lang="pt-BR" sz="2000" dirty="0"/>
                    </a:p>
                    <a:p>
                      <a:pPr algn="just"/>
                      <a:r>
                        <a:rPr lang="pt-BR" sz="2000" dirty="0"/>
                        <a:t>592.	Se comparamos o homem e os animais, em relação à inteligência, parece difícil estabelecer a linha de demarcação, porque certos animais têm, nesse terreno, notória superioridade sobre certos homens. Essa linha de demarcação pode ser estabelecida de maneira precisa?</a:t>
                      </a:r>
                    </a:p>
                    <a:p>
                      <a:pPr algn="just"/>
                      <a:endParaRPr lang="pt-BR" sz="2000" dirty="0"/>
                    </a:p>
                    <a:p>
                      <a:pPr algn="just"/>
                      <a:r>
                        <a:rPr lang="pt-BR" sz="2000" dirty="0">
                          <a:solidFill>
                            <a:srgbClr val="FFFF00"/>
                          </a:solidFill>
                        </a:rPr>
                        <a:t>R. Sobre esse assunto os vossos filósofos não estão muito de acordo. Uns querem que o homem seja um animal, e outros que o animal seja um homem. Estão todos errados. O homem é um ser à parte, que desce às vezes muito abaixo ou que pode elevar-se muito alto. No físico, o homem é como os animais e menos bem provido que muitos dentre eles; a Natureza lhes deu tudo aquilo que o homem é obrigado a inventar com a sua inteligência, para prover às suas necessidades e à sua conservação.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57480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8355" y="2307772"/>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just"/>
                      <a:r>
                        <a:rPr lang="pt-BR" sz="2800" dirty="0"/>
                        <a:t>Note-se ainda a concordância dos ensinos acima, sobre o problema da metempsicose, com a constante afirmação dos Espíritos, neste livro, de que: "Tudo se encadeia na Natureza".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9811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aixaDeTexto 8"/>
          <p:cNvSpPr txBox="1"/>
          <p:nvPr/>
        </p:nvSpPr>
        <p:spPr>
          <a:xfrm>
            <a:off x="3563888" y="3765464"/>
            <a:ext cx="5574443"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4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DO  MUNDO  DOS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4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ESPÍRITOS</a:t>
            </a:r>
          </a:p>
        </p:txBody>
      </p:sp>
      <p:sp>
        <p:nvSpPr>
          <p:cNvPr id="10" name="Retângulo 9"/>
          <p:cNvSpPr/>
          <p:nvPr/>
        </p:nvSpPr>
        <p:spPr>
          <a:xfrm>
            <a:off x="3563888" y="2700209"/>
            <a:ext cx="55744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2ª  PARTE</a:t>
            </a:r>
          </a:p>
        </p:txBody>
      </p:sp>
      <p:sp>
        <p:nvSpPr>
          <p:cNvPr id="6" name="CaixaDeTexto 5"/>
          <p:cNvSpPr txBox="1"/>
          <p:nvPr/>
        </p:nvSpPr>
        <p:spPr>
          <a:xfrm>
            <a:off x="665820" y="188640"/>
            <a:ext cx="7812360" cy="648072"/>
          </a:xfrm>
          <a:prstGeom prst="rect">
            <a:avLst/>
          </a:prstGeom>
          <a:noFill/>
        </p:spPr>
        <p:txBody>
          <a:bodyPr wrap="square">
            <a:prstTxWarp prst="textFadeUp">
              <a:avLst>
                <a:gd name="adj" fmla="val 385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O  LIVRO  DOS  ESPÍRITOS</a:t>
            </a:r>
          </a:p>
        </p:txBody>
      </p:sp>
    </p:spTree>
    <p:extLst>
      <p:ext uri="{BB962C8B-B14F-4D97-AF65-F5344CB8AC3E}">
        <p14:creationId xmlns:p14="http://schemas.microsoft.com/office/powerpoint/2010/main" val="112502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3557305" y="2274838"/>
            <a:ext cx="5586695"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4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CONSIDERAÇÕES  SOBRE  A  PLURALIDADE  DAS  EXISTÊNCIAS</a:t>
            </a:r>
          </a:p>
        </p:txBody>
      </p:sp>
      <p:sp>
        <p:nvSpPr>
          <p:cNvPr id="3" name="Retângulo 2"/>
          <p:cNvSpPr/>
          <p:nvPr/>
        </p:nvSpPr>
        <p:spPr>
          <a:xfrm>
            <a:off x="0" y="128826"/>
            <a:ext cx="91439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CAPÍTULO  V</a:t>
            </a:r>
          </a:p>
        </p:txBody>
      </p:sp>
    </p:spTree>
    <p:extLst>
      <p:ext uri="{BB962C8B-B14F-4D97-AF65-F5344CB8AC3E}">
        <p14:creationId xmlns:p14="http://schemas.microsoft.com/office/powerpoint/2010/main" val="33804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1844824"/>
            <a:ext cx="91419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EXISTIRAM  EM  TODOS  OS  TEMPOS.</a:t>
            </a:r>
          </a:p>
        </p:txBody>
      </p:sp>
      <p:sp>
        <p:nvSpPr>
          <p:cNvPr id="4" name="Retângulo 3"/>
          <p:cNvSpPr/>
          <p:nvPr/>
        </p:nvSpPr>
        <p:spPr>
          <a:xfrm>
            <a:off x="44365" y="1196752"/>
            <a:ext cx="9144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CONSTITUEM  LEI  DA  NATUREZA.</a:t>
            </a:r>
          </a:p>
        </p:txBody>
      </p:sp>
      <p:sp>
        <p:nvSpPr>
          <p:cNvPr id="6" name="CaixaDeTexto 5"/>
          <p:cNvSpPr txBox="1"/>
          <p:nvPr/>
        </p:nvSpPr>
        <p:spPr>
          <a:xfrm>
            <a:off x="41559" y="2573615"/>
            <a:ext cx="912911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SEUS  SINAIS  SÃO  DESCOBERTOS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DESDE  A  ANTIGUIDADE.</a:t>
            </a:r>
          </a:p>
        </p:txBody>
      </p:sp>
      <p:sp>
        <p:nvSpPr>
          <p:cNvPr id="8" name="CaixaDeTexto 7"/>
          <p:cNvSpPr txBox="1"/>
          <p:nvPr/>
        </p:nvSpPr>
        <p:spPr>
          <a:xfrm>
            <a:off x="917114" y="116632"/>
            <a:ext cx="7309771" cy="936104"/>
          </a:xfrm>
          <a:prstGeom prst="rect">
            <a:avLst/>
          </a:prstGeom>
          <a:noFill/>
        </p:spPr>
        <p:txBody>
          <a:bodyPr wrap="squar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OS  FENÔMENOS  ESPÍRITAS</a:t>
            </a:r>
          </a:p>
        </p:txBody>
      </p:sp>
    </p:spTree>
    <p:extLst>
      <p:ext uri="{BB962C8B-B14F-4D97-AF65-F5344CB8AC3E}">
        <p14:creationId xmlns:p14="http://schemas.microsoft.com/office/powerpoint/2010/main" val="210566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grpId="1"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tângulo 3"/>
          <p:cNvSpPr/>
          <p:nvPr/>
        </p:nvSpPr>
        <p:spPr>
          <a:xfrm>
            <a:off x="10479" y="1484784"/>
            <a:ext cx="9144000"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DOUTRINA  SEGUNDO  A  QUAL  UMA  MESMA  ALMA  PODE  ANIMAR  SUCESSIVAMENTE  CORPOS  DE  HOMENS,  ANIMAIS  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VEGETAIS  (TRANSMIGRAÇÃO).</a:t>
            </a:r>
          </a:p>
        </p:txBody>
      </p:sp>
      <p:sp>
        <p:nvSpPr>
          <p:cNvPr id="8" name="CaixaDeTexto 7"/>
          <p:cNvSpPr txBox="1"/>
          <p:nvPr/>
        </p:nvSpPr>
        <p:spPr>
          <a:xfrm>
            <a:off x="1377270" y="260648"/>
            <a:ext cx="6389459" cy="792088"/>
          </a:xfrm>
          <a:prstGeom prst="rect">
            <a:avLst/>
          </a:prstGeom>
          <a:noFill/>
        </p:spPr>
        <p:txBody>
          <a:bodyPr wrap="squar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METEMPSICOSE</a:t>
            </a:r>
          </a:p>
        </p:txBody>
      </p:sp>
    </p:spTree>
    <p:extLst>
      <p:ext uri="{BB962C8B-B14F-4D97-AF65-F5344CB8AC3E}">
        <p14:creationId xmlns:p14="http://schemas.microsoft.com/office/powerpoint/2010/main" val="41415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0" y="1412776"/>
            <a:ext cx="912911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FOI  ACOLHIDA  POR  PITÁGORAS.</a:t>
            </a:r>
          </a:p>
        </p:txBody>
      </p:sp>
      <p:sp>
        <p:nvSpPr>
          <p:cNvPr id="8" name="CaixaDeTexto 7"/>
          <p:cNvSpPr txBox="1"/>
          <p:nvPr/>
        </p:nvSpPr>
        <p:spPr>
          <a:xfrm>
            <a:off x="1377270" y="188640"/>
            <a:ext cx="6389459" cy="792088"/>
          </a:xfrm>
          <a:prstGeom prst="rect">
            <a:avLst/>
          </a:prstGeom>
          <a:noFill/>
        </p:spPr>
        <p:txBody>
          <a:bodyPr wrap="squar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ORIGEM  DA  METEMPSICOSE</a:t>
            </a:r>
          </a:p>
        </p:txBody>
      </p:sp>
      <p:sp>
        <p:nvSpPr>
          <p:cNvPr id="7" name="CaixaDeTexto 6"/>
          <p:cNvSpPr txBox="1"/>
          <p:nvPr/>
        </p:nvSpPr>
        <p:spPr>
          <a:xfrm>
            <a:off x="179512" y="2276872"/>
            <a:ext cx="91419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FILÓSOFOS  INDIANOS  E  EGÍPCIOS.</a:t>
            </a:r>
          </a:p>
        </p:txBody>
      </p:sp>
    </p:spTree>
    <p:extLst>
      <p:ext uri="{BB962C8B-B14F-4D97-AF65-F5344CB8AC3E}">
        <p14:creationId xmlns:p14="http://schemas.microsoft.com/office/powerpoint/2010/main" val="368404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8105" y="5589240"/>
            <a:ext cx="914194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HINDUS</a:t>
            </a:r>
          </a:p>
        </p:txBody>
      </p:sp>
      <p:sp>
        <p:nvSpPr>
          <p:cNvPr id="4" name="Retângulo 3"/>
          <p:cNvSpPr/>
          <p:nvPr/>
        </p:nvSpPr>
        <p:spPr>
          <a:xfrm>
            <a:off x="179512" y="4544944"/>
            <a:ext cx="9144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TEVE  ORIGEM  NAS  PRIMEIRAS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IDADES  DOS  MUNDOS:</a:t>
            </a:r>
          </a:p>
        </p:txBody>
      </p:sp>
      <p:sp>
        <p:nvSpPr>
          <p:cNvPr id="8" name="CaixaDeTexto 7"/>
          <p:cNvSpPr txBox="1"/>
          <p:nvPr/>
        </p:nvSpPr>
        <p:spPr>
          <a:xfrm>
            <a:off x="234505" y="188640"/>
            <a:ext cx="8674989" cy="864096"/>
          </a:xfrm>
          <a:prstGeom prst="rect">
            <a:avLst/>
          </a:prstGeom>
          <a:noFill/>
        </p:spPr>
        <p:txBody>
          <a:bodyPr wrap="square">
            <a:prstTxWarp prst="textFadeUp">
              <a:avLst>
                <a:gd name="adj" fmla="val 82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IDEIA  DA  PLURALIDADE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DAS  EXISTÊNCIAS</a:t>
            </a:r>
          </a:p>
        </p:txBody>
      </p:sp>
    </p:spTree>
    <p:extLst>
      <p:ext uri="{BB962C8B-B14F-4D97-AF65-F5344CB8AC3E}">
        <p14:creationId xmlns:p14="http://schemas.microsoft.com/office/powerpoint/2010/main" val="144119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2602" y="1628800"/>
            <a:ext cx="914194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EGÍPCIOS.</a:t>
            </a:r>
          </a:p>
        </p:txBody>
      </p:sp>
      <p:sp>
        <p:nvSpPr>
          <p:cNvPr id="8" name="CaixaDeTexto 7"/>
          <p:cNvSpPr txBox="1"/>
          <p:nvPr/>
        </p:nvSpPr>
        <p:spPr>
          <a:xfrm>
            <a:off x="234505" y="188640"/>
            <a:ext cx="8674989" cy="864096"/>
          </a:xfrm>
          <a:prstGeom prst="rect">
            <a:avLst/>
          </a:prstGeom>
          <a:noFill/>
        </p:spPr>
        <p:txBody>
          <a:bodyPr wrap="square">
            <a:prstTxWarp prst="textFadeUp">
              <a:avLst>
                <a:gd name="adj" fmla="val 82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IDEIA  DA  PLURALIDADE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DAS  EXISTÊNCIAS</a:t>
            </a:r>
          </a:p>
        </p:txBody>
      </p:sp>
    </p:spTree>
    <p:extLst>
      <p:ext uri="{BB962C8B-B14F-4D97-AF65-F5344CB8AC3E}">
        <p14:creationId xmlns:p14="http://schemas.microsoft.com/office/powerpoint/2010/main" val="56897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234505" y="188640"/>
            <a:ext cx="8674989" cy="864096"/>
          </a:xfrm>
          <a:prstGeom prst="rect">
            <a:avLst/>
          </a:prstGeom>
          <a:noFill/>
        </p:spPr>
        <p:txBody>
          <a:bodyPr wrap="square">
            <a:prstTxWarp prst="textFadeUp">
              <a:avLst>
                <a:gd name="adj" fmla="val 82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IDEIA  DA  PLURALIDADE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DAS  EXISTÊNCIAS</a:t>
            </a:r>
          </a:p>
        </p:txBody>
      </p:sp>
      <p:sp>
        <p:nvSpPr>
          <p:cNvPr id="7" name="CaixaDeTexto 6"/>
          <p:cNvSpPr txBox="1"/>
          <p:nvPr/>
        </p:nvSpPr>
        <p:spPr>
          <a:xfrm>
            <a:off x="5081" y="5004465"/>
            <a:ext cx="914194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srgbClr val="66FFFF"/>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PITÁGORAS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srgbClr val="66FFFF"/>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SÓCRATES  -  PLATÃO</a:t>
            </a:r>
          </a:p>
        </p:txBody>
      </p:sp>
    </p:spTree>
    <p:extLst>
      <p:ext uri="{BB962C8B-B14F-4D97-AF65-F5344CB8AC3E}">
        <p14:creationId xmlns:p14="http://schemas.microsoft.com/office/powerpoint/2010/main" val="60765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val="0"/>
              </a:ext>
            </a:extLst>
          </a:blip>
          <a:srcRect l="16046" r="16913" b="6795"/>
          <a:stretch/>
        </p:blipFill>
        <p:spPr>
          <a:xfrm>
            <a:off x="5444366" y="1628800"/>
            <a:ext cx="3116313" cy="3240360"/>
          </a:xfrm>
          <a:prstGeom prst="rect">
            <a:avLst/>
          </a:prstGeom>
          <a:effectLst>
            <a:softEdge rad="635000"/>
          </a:effectLst>
        </p:spPr>
      </p:pic>
      <p:sp>
        <p:nvSpPr>
          <p:cNvPr id="7" name="CaixaDeTexto 6"/>
          <p:cNvSpPr txBox="1"/>
          <p:nvPr/>
        </p:nvSpPr>
        <p:spPr>
          <a:xfrm>
            <a:off x="1547664" y="3212976"/>
            <a:ext cx="24255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sysClr val="windowText" lastClr="000000"/>
                </a:solidFill>
                <a:effectLst/>
                <a:uLnTx/>
                <a:uFillTx/>
                <a:latin typeface="French Script MT" pitchFamily="66" charset="0"/>
                <a:ea typeface="+mn-ea"/>
                <a:cs typeface="Arial" pitchFamily="34" charset="0"/>
              </a:rPr>
              <a:t>Isaías</a:t>
            </a:r>
          </a:p>
        </p:txBody>
      </p:sp>
      <p:sp>
        <p:nvSpPr>
          <p:cNvPr id="10" name="CaixaDeTexto 9"/>
          <p:cNvSpPr txBox="1"/>
          <p:nvPr/>
        </p:nvSpPr>
        <p:spPr>
          <a:xfrm>
            <a:off x="611560" y="3645024"/>
            <a:ext cx="24255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sysClr val="windowText" lastClr="000000"/>
                </a:solidFill>
                <a:effectLst/>
                <a:uLnTx/>
                <a:uFillTx/>
                <a:latin typeface="French Script MT" pitchFamily="66" charset="0"/>
                <a:ea typeface="+mn-ea"/>
                <a:cs typeface="Arial" pitchFamily="34" charset="0"/>
              </a:rPr>
              <a:t>Malaquias</a:t>
            </a:r>
          </a:p>
        </p:txBody>
      </p:sp>
      <p:sp>
        <p:nvSpPr>
          <p:cNvPr id="5" name="CaixaDeTexto 4"/>
          <p:cNvSpPr txBox="1"/>
          <p:nvPr/>
        </p:nvSpPr>
        <p:spPr>
          <a:xfrm>
            <a:off x="4586883" y="5013176"/>
            <a:ext cx="455711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NOVO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TESTAMENTO</a:t>
            </a:r>
          </a:p>
        </p:txBody>
      </p:sp>
      <p:sp>
        <p:nvSpPr>
          <p:cNvPr id="6" name="CaixaDeTexto 5"/>
          <p:cNvSpPr txBox="1"/>
          <p:nvPr/>
        </p:nvSpPr>
        <p:spPr>
          <a:xfrm>
            <a:off x="-13820" y="5013176"/>
            <a:ext cx="456994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VELHO  TESTAMENTO</a:t>
            </a:r>
          </a:p>
        </p:txBody>
      </p:sp>
      <p:sp>
        <p:nvSpPr>
          <p:cNvPr id="8" name="CaixaDeTexto 7"/>
          <p:cNvSpPr txBox="1"/>
          <p:nvPr/>
        </p:nvSpPr>
        <p:spPr>
          <a:xfrm>
            <a:off x="234505" y="332656"/>
            <a:ext cx="8674989" cy="864096"/>
          </a:xfrm>
          <a:prstGeom prst="rect">
            <a:avLst/>
          </a:prstGeom>
          <a:noFill/>
        </p:spPr>
        <p:txBody>
          <a:bodyPr wrap="square">
            <a:prstTxWarp prst="textFadeUp">
              <a:avLst>
                <a:gd name="adj" fmla="val 82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IDEIA  DA  PLURALIDADE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DAS  EXISTÊNCIAS</a:t>
            </a:r>
          </a:p>
        </p:txBody>
      </p:sp>
    </p:spTree>
    <p:extLst>
      <p:ext uri="{BB962C8B-B14F-4D97-AF65-F5344CB8AC3E}">
        <p14:creationId xmlns:p14="http://schemas.microsoft.com/office/powerpoint/2010/main" val="28744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8"/>
          <a:ext cx="7857461" cy="314746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147464">
                <a:tc>
                  <a:txBody>
                    <a:bodyPr/>
                    <a:lstStyle/>
                    <a:p>
                      <a:pPr algn="just"/>
                      <a:r>
                        <a:rPr lang="pt-BR" sz="2800" dirty="0"/>
                        <a:t>Seu corpo se destrói como o dos animais, isto é certo, mas o seu Espírito tem um destino que só ele pode compreender, porque só ele é completamente livre. Pobres homens, que vos rebaixais mais do que os brutos! Não sabeis distinguir-vos deles? Reconhecei o homem pelo pensamento de Deus.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82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3528" y="151472"/>
            <a:ext cx="9143999"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A  DOUTRINA  DA  REENCARNAÇÃO  REJEITA  A  TRANSMIGRAÇÃO  DA  ALMA  DO  HOMEM  PARA  OS  ANIMAIS  E  VEGETAIS.</a:t>
            </a:r>
          </a:p>
        </p:txBody>
      </p:sp>
      <p:sp>
        <p:nvSpPr>
          <p:cNvPr id="8" name="CaixaDeTexto 7"/>
          <p:cNvSpPr txBox="1"/>
          <p:nvPr/>
        </p:nvSpPr>
        <p:spPr>
          <a:xfrm>
            <a:off x="738561" y="170637"/>
            <a:ext cx="7666877" cy="1170131"/>
          </a:xfrm>
          <a:prstGeom prst="rect">
            <a:avLst/>
          </a:prstGeom>
          <a:noFill/>
        </p:spPr>
        <p:txBody>
          <a:bodyPr wrap="square">
            <a:prstTxWarp prst="textFadeUp">
              <a:avLst>
                <a:gd name="adj" fmla="val 321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DIFERENÇA  ENTRE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METEMPSICOSE  E  REENCARNAÇÃO</a:t>
            </a:r>
          </a:p>
        </p:txBody>
      </p:sp>
    </p:spTree>
    <p:extLst>
      <p:ext uri="{BB962C8B-B14F-4D97-AF65-F5344CB8AC3E}">
        <p14:creationId xmlns:p14="http://schemas.microsoft.com/office/powerpoint/2010/main" val="335203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4581128"/>
            <a:ext cx="579613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RENOVADA  E  SEM  SUPERSTIÇÕES.</a:t>
            </a:r>
          </a:p>
        </p:txBody>
      </p:sp>
      <p:sp>
        <p:nvSpPr>
          <p:cNvPr id="4" name="Retângulo 3"/>
          <p:cNvSpPr/>
          <p:nvPr/>
        </p:nvSpPr>
        <p:spPr>
          <a:xfrm>
            <a:off x="-108520" y="4725144"/>
            <a:ext cx="590465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É  APRESENTADA:</a:t>
            </a:r>
          </a:p>
        </p:txBody>
      </p:sp>
      <p:sp>
        <p:nvSpPr>
          <p:cNvPr id="6" name="CaixaDeTexto 5"/>
          <p:cNvSpPr txBox="1"/>
          <p:nvPr/>
        </p:nvSpPr>
        <p:spPr>
          <a:xfrm>
            <a:off x="-108520" y="4437112"/>
            <a:ext cx="602910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CONFORME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SABEDORIA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CRIADOR.</a:t>
            </a:r>
          </a:p>
        </p:txBody>
      </p:sp>
      <p:sp>
        <p:nvSpPr>
          <p:cNvPr id="8" name="CaixaDeTexto 7"/>
          <p:cNvSpPr txBox="1"/>
          <p:nvPr/>
        </p:nvSpPr>
        <p:spPr>
          <a:xfrm>
            <a:off x="755576" y="188640"/>
            <a:ext cx="7649863" cy="954107"/>
          </a:xfrm>
          <a:prstGeom prst="rect">
            <a:avLst/>
          </a:prstGeom>
          <a:noFill/>
        </p:spPr>
        <p:txBody>
          <a:bodyPr wrap="square">
            <a:prstTxWarp prst="textFadeUp">
              <a:avLst>
                <a:gd name="adj" fmla="val 722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REENCARNAÇÃO  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DOUTRINA  ESPÍRITA</a:t>
            </a:r>
          </a:p>
        </p:txBody>
      </p:sp>
      <p:sp>
        <p:nvSpPr>
          <p:cNvPr id="7" name="CaixaDeTexto 6"/>
          <p:cNvSpPr txBox="1"/>
          <p:nvPr/>
        </p:nvSpPr>
        <p:spPr>
          <a:xfrm>
            <a:off x="0" y="4869160"/>
            <a:ext cx="572412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RACIONAL.  </a:t>
            </a:r>
          </a:p>
        </p:txBody>
      </p:sp>
      <p:sp>
        <p:nvSpPr>
          <p:cNvPr id="9" name="CaixaDeTexto 8"/>
          <p:cNvSpPr txBox="1"/>
          <p:nvPr/>
        </p:nvSpPr>
        <p:spPr>
          <a:xfrm>
            <a:off x="-108520" y="4509120"/>
            <a:ext cx="579613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  ACORDO  COM  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LEIS  DA  NATUREZA.</a:t>
            </a:r>
          </a:p>
        </p:txBody>
      </p:sp>
    </p:spTree>
    <p:extLst>
      <p:ext uri="{BB962C8B-B14F-4D97-AF65-F5344CB8AC3E}">
        <p14:creationId xmlns:p14="http://schemas.microsoft.com/office/powerpoint/2010/main" val="257483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grpId="1"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3"/>
                                        </p:tgtEl>
                                        <p:attrNameLst>
                                          <p:attrName>ppt_w</p:attrName>
                                        </p:attrNameLst>
                                      </p:cBhvr>
                                      <p:tavLst>
                                        <p:tav tm="0">
                                          <p:val>
                                            <p:strVal val="ppt_w"/>
                                          </p:val>
                                        </p:tav>
                                        <p:tav tm="100000">
                                          <p:val>
                                            <p:fltVal val="0"/>
                                          </p:val>
                                        </p:tav>
                                      </p:tavLst>
                                    </p:anim>
                                    <p:anim calcmode="lin" valueType="num">
                                      <p:cBhvr>
                                        <p:cTn id="19" dur="500"/>
                                        <p:tgtEl>
                                          <p:spTgt spid="3"/>
                                        </p:tgtEl>
                                        <p:attrNameLst>
                                          <p:attrName>ppt_h</p:attrName>
                                        </p:attrNameLst>
                                      </p:cBhvr>
                                      <p:tavLst>
                                        <p:tav tm="0">
                                          <p:val>
                                            <p:strVal val="ppt_h"/>
                                          </p:val>
                                        </p:tav>
                                        <p:tav tm="100000">
                                          <p:val>
                                            <p:fltVal val="0"/>
                                          </p:val>
                                        </p:tav>
                                      </p:tavLst>
                                    </p:anim>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53" presetClass="entr" presetSubtype="16" fill="hold" grpId="1"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7"/>
                                        </p:tgtEl>
                                        <p:attrNameLst>
                                          <p:attrName>ppt_w</p:attrName>
                                        </p:attrNameLst>
                                      </p:cBhvr>
                                      <p:tavLst>
                                        <p:tav tm="0">
                                          <p:val>
                                            <p:strVal val="ppt_w"/>
                                          </p:val>
                                        </p:tav>
                                        <p:tav tm="100000">
                                          <p:val>
                                            <p:fltVal val="0"/>
                                          </p:val>
                                        </p:tav>
                                      </p:tavLst>
                                    </p:anim>
                                    <p:anim calcmode="lin" valueType="num">
                                      <p:cBhvr>
                                        <p:cTn id="31" dur="500"/>
                                        <p:tgtEl>
                                          <p:spTgt spid="7"/>
                                        </p:tgtEl>
                                        <p:attrNameLst>
                                          <p:attrName>ppt_h</p:attrName>
                                        </p:attrNameLst>
                                      </p:cBhvr>
                                      <p:tavLst>
                                        <p:tav tm="0">
                                          <p:val>
                                            <p:strVal val="ppt_h"/>
                                          </p:val>
                                        </p:tav>
                                        <p:tav tm="100000">
                                          <p:val>
                                            <p:fltVal val="0"/>
                                          </p:val>
                                        </p:tav>
                                      </p:tavLst>
                                    </p:anim>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53" presetClass="entr" presetSubtype="16" fill="hold" grpId="1"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9"/>
                                        </p:tgtEl>
                                        <p:attrNameLst>
                                          <p:attrName>ppt_w</p:attrName>
                                        </p:attrNameLst>
                                      </p:cBhvr>
                                      <p:tavLst>
                                        <p:tav tm="0">
                                          <p:val>
                                            <p:strVal val="ppt_w"/>
                                          </p:val>
                                        </p:tav>
                                        <p:tav tm="100000">
                                          <p:val>
                                            <p:fltVal val="0"/>
                                          </p:val>
                                        </p:tav>
                                      </p:tavLst>
                                    </p:anim>
                                    <p:anim calcmode="lin" valueType="num">
                                      <p:cBhvr>
                                        <p:cTn id="43" dur="500"/>
                                        <p:tgtEl>
                                          <p:spTgt spid="9"/>
                                        </p:tgtEl>
                                        <p:attrNameLst>
                                          <p:attrName>ppt_h</p:attrName>
                                        </p:attrNameLst>
                                      </p:cBhvr>
                                      <p:tavLst>
                                        <p:tav tm="0">
                                          <p:val>
                                            <p:strVal val="ppt_h"/>
                                          </p:val>
                                        </p:tav>
                                        <p:tav tm="100000">
                                          <p:val>
                                            <p:fltVal val="0"/>
                                          </p:val>
                                        </p:tav>
                                      </p:tavLst>
                                    </p:anim>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53" presetClass="entr" presetSubtype="16"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6" grpId="0"/>
      <p:bldP spid="7" grpId="0"/>
      <p:bldP spid="7" grpId="1"/>
      <p:bldP spid="9" grpId="0"/>
      <p:bldP spid="9" grpId="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aixaDeTexto 7"/>
          <p:cNvSpPr txBox="1"/>
          <p:nvPr/>
        </p:nvSpPr>
        <p:spPr>
          <a:xfrm>
            <a:off x="467544" y="188640"/>
            <a:ext cx="7885835" cy="1224136"/>
          </a:xfrm>
          <a:prstGeom prst="rect">
            <a:avLst/>
          </a:prstGeom>
          <a:noFill/>
        </p:spPr>
        <p:txBody>
          <a:bodyPr wrap="square">
            <a:prstTxWarp prst="textFadeUp">
              <a:avLst>
                <a:gd name="adj" fmla="val 375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RESISTÊNCIAS  À  IDEIA  DA  REENCARNAÇÃO</a:t>
            </a:r>
          </a:p>
        </p:txBody>
      </p:sp>
      <p:sp>
        <p:nvSpPr>
          <p:cNvPr id="7" name="Retângulo 6"/>
          <p:cNvSpPr/>
          <p:nvPr/>
        </p:nvSpPr>
        <p:spPr>
          <a:xfrm>
            <a:off x="3857434" y="2708920"/>
            <a:ext cx="5292080"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REENCARNAÇÃO?</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44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NÃO!</a:t>
            </a:r>
          </a:p>
        </p:txBody>
      </p:sp>
      <p:sp>
        <p:nvSpPr>
          <p:cNvPr id="9" name="CaixaDeTexto 8"/>
          <p:cNvSpPr txBox="1"/>
          <p:nvPr/>
        </p:nvSpPr>
        <p:spPr>
          <a:xfrm>
            <a:off x="4355976" y="2636912"/>
            <a:ext cx="4788024" cy="18158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1º  MOTIVO: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POR  NÃO  LHES  CONVIR.</a:t>
            </a:r>
          </a:p>
        </p:txBody>
      </p:sp>
      <p:sp>
        <p:nvSpPr>
          <p:cNvPr id="10" name="CaixaDeTexto 9"/>
          <p:cNvSpPr txBox="1"/>
          <p:nvPr/>
        </p:nvSpPr>
        <p:spPr>
          <a:xfrm>
            <a:off x="4362694" y="2564904"/>
            <a:ext cx="4781306" cy="18158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a:t>
            </a:r>
            <a:r>
              <a:rPr kumimoji="0" lang="pt-BR" sz="32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2º  MOTIVO: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POR  NÃO  QUEREREM  SOFRER  MAIS.</a:t>
            </a:r>
          </a:p>
        </p:txBody>
      </p:sp>
    </p:spTree>
    <p:extLst>
      <p:ext uri="{BB962C8B-B14F-4D97-AF65-F5344CB8AC3E}">
        <p14:creationId xmlns:p14="http://schemas.microsoft.com/office/powerpoint/2010/main" val="1553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16" fill="hold" grpId="1"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3565945" y="3212976"/>
            <a:ext cx="5578055"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DEUS  É  A  SABEDORIA  SUPREMA,  CAUSA  PRIMEIRA  DE  TODAS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AS  COISAS.</a:t>
            </a:r>
          </a:p>
        </p:txBody>
      </p:sp>
      <p:sp>
        <p:nvSpPr>
          <p:cNvPr id="4" name="Retângulo 3"/>
          <p:cNvSpPr/>
          <p:nvPr/>
        </p:nvSpPr>
        <p:spPr>
          <a:xfrm>
            <a:off x="3561841" y="3455387"/>
            <a:ext cx="558011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A  REENCARNAÇÃO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É  LEI  DIVINA.</a:t>
            </a:r>
          </a:p>
        </p:txBody>
      </p:sp>
      <p:sp>
        <p:nvSpPr>
          <p:cNvPr id="6" name="CaixaDeTexto 5"/>
          <p:cNvSpPr txBox="1"/>
          <p:nvPr/>
        </p:nvSpPr>
        <p:spPr>
          <a:xfrm>
            <a:off x="3578771" y="3218200"/>
            <a:ext cx="556522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NÃO  PEDE  PARECER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OU  CONSULTA  PARA  REGULAR  O  UNIVERSO.</a:t>
            </a:r>
          </a:p>
        </p:txBody>
      </p:sp>
      <p:sp>
        <p:nvSpPr>
          <p:cNvPr id="8" name="CaixaDeTexto 7"/>
          <p:cNvSpPr txBox="1"/>
          <p:nvPr/>
        </p:nvSpPr>
        <p:spPr>
          <a:xfrm>
            <a:off x="4427984" y="692696"/>
            <a:ext cx="4521964" cy="1667584"/>
          </a:xfrm>
          <a:prstGeom prst="rect">
            <a:avLst/>
          </a:prstGeom>
          <a:noFill/>
        </p:spPr>
        <p:txBody>
          <a:bodyPr wrap="square">
            <a:prstTxWarp prst="textFadeUp">
              <a:avLst>
                <a:gd name="adj" fmla="val 9244"/>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DEUS  E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REENCARNAÇÃO</a:t>
            </a:r>
          </a:p>
        </p:txBody>
      </p:sp>
    </p:spTree>
    <p:extLst>
      <p:ext uri="{BB962C8B-B14F-4D97-AF65-F5344CB8AC3E}">
        <p14:creationId xmlns:p14="http://schemas.microsoft.com/office/powerpoint/2010/main" val="147923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grpId="1"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tângulo 2"/>
          <p:cNvSpPr/>
          <p:nvPr/>
        </p:nvSpPr>
        <p:spPr>
          <a:xfrm>
            <a:off x="-15656" y="1556792"/>
            <a:ext cx="5076056"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REENCARNAÇÃO?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NEM  PENSAR!</a:t>
            </a:r>
          </a:p>
        </p:txBody>
      </p:sp>
      <p:sp>
        <p:nvSpPr>
          <p:cNvPr id="4" name="CaixaDeTexto 3"/>
          <p:cNvSpPr txBox="1"/>
          <p:nvPr/>
        </p:nvSpPr>
        <p:spPr>
          <a:xfrm>
            <a:off x="449796" y="44624"/>
            <a:ext cx="8244408" cy="1098360"/>
          </a:xfrm>
          <a:prstGeom prst="rect">
            <a:avLst/>
          </a:prstGeom>
          <a:noFill/>
        </p:spPr>
        <p:txBody>
          <a:bodyPr wrap="squar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AOS  QUE  NÃO  ACEITAM  A  REENCARNAÇÃO</a:t>
            </a:r>
          </a:p>
        </p:txBody>
      </p:sp>
      <p:sp>
        <p:nvSpPr>
          <p:cNvPr id="5" name="CaixaDeTexto 4"/>
          <p:cNvSpPr txBox="1"/>
          <p:nvPr/>
        </p:nvSpPr>
        <p:spPr>
          <a:xfrm>
            <a:off x="-14365" y="1484784"/>
            <a:ext cx="5004048"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NÃO  ADIANTA  REBELAREM-SE.</a:t>
            </a:r>
          </a:p>
        </p:txBody>
      </p:sp>
      <p:sp>
        <p:nvSpPr>
          <p:cNvPr id="6" name="CaixaDeTexto 5"/>
          <p:cNvSpPr txBox="1"/>
          <p:nvPr/>
        </p:nvSpPr>
        <p:spPr>
          <a:xfrm>
            <a:off x="0" y="1412776"/>
            <a:ext cx="5001991"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TERÃO  QUE  VIVER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  NOVO,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REENCARNARÃO.</a:t>
            </a:r>
          </a:p>
        </p:txBody>
      </p:sp>
      <p:sp>
        <p:nvSpPr>
          <p:cNvPr id="7" name="CaixaDeTexto 6"/>
          <p:cNvSpPr txBox="1"/>
          <p:nvPr/>
        </p:nvSpPr>
        <p:spPr>
          <a:xfrm>
            <a:off x="15877" y="1412776"/>
            <a:ext cx="493582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PASSARÃO  PELO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QUE  TÊM  DE  PASSAR.</a:t>
            </a:r>
          </a:p>
        </p:txBody>
      </p:sp>
      <p:sp>
        <p:nvSpPr>
          <p:cNvPr id="8" name="CaixaDeTexto 7"/>
          <p:cNvSpPr txBox="1"/>
          <p:nvPr/>
        </p:nvSpPr>
        <p:spPr>
          <a:xfrm>
            <a:off x="0" y="1340768"/>
            <a:ext cx="4932039"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DEPENDEM  DELES  AS  CONDIÇÕES  DA  NOVA  EXISTÊNCIA.</a:t>
            </a:r>
          </a:p>
        </p:txBody>
      </p:sp>
      <p:sp>
        <p:nvSpPr>
          <p:cNvPr id="9" name="CaixaDeTexto 8"/>
          <p:cNvSpPr txBox="1"/>
          <p:nvPr/>
        </p:nvSpPr>
        <p:spPr>
          <a:xfrm>
            <a:off x="0" y="1124744"/>
            <a:ext cx="514806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SERÃO  FELIZES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OU  INFELIZES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CONFORME  O  QUE  TIVEREM  FEITO.</a:t>
            </a:r>
          </a:p>
        </p:txBody>
      </p:sp>
    </p:spTree>
    <p:extLst>
      <p:ext uri="{BB962C8B-B14F-4D97-AF65-F5344CB8AC3E}">
        <p14:creationId xmlns:p14="http://schemas.microsoft.com/office/powerpoint/2010/main" val="385454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53" presetClass="entr" presetSubtype="16" fill="hold" grpId="1"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ntr" presetSubtype="16" fill="hold" grpId="1"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ntr" presetSubtype="16" fill="hold" grpId="1"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7"/>
                                        </p:tgtEl>
                                        <p:attrNameLst>
                                          <p:attrName>ppt_w</p:attrName>
                                        </p:attrNameLst>
                                      </p:cBhvr>
                                      <p:tavLst>
                                        <p:tav tm="0">
                                          <p:val>
                                            <p:strVal val="ppt_w"/>
                                          </p:val>
                                        </p:tav>
                                        <p:tav tm="100000">
                                          <p:val>
                                            <p:fltVal val="0"/>
                                          </p:val>
                                        </p:tav>
                                      </p:tavLst>
                                    </p:anim>
                                    <p:anim calcmode="lin" valueType="num">
                                      <p:cBhvr>
                                        <p:cTn id="43" dur="500"/>
                                        <p:tgtEl>
                                          <p:spTgt spid="7"/>
                                        </p:tgtEl>
                                        <p:attrNameLst>
                                          <p:attrName>ppt_h</p:attrName>
                                        </p:attrNameLst>
                                      </p:cBhvr>
                                      <p:tavLst>
                                        <p:tav tm="0">
                                          <p:val>
                                            <p:strVal val="ppt_h"/>
                                          </p:val>
                                        </p:tav>
                                        <p:tav tm="100000">
                                          <p:val>
                                            <p:fltVal val="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53" presetClass="entr" presetSubtype="16" fill="hold" grpId="1"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500" fill="hold"/>
                                        <p:tgtEl>
                                          <p:spTgt spid="9"/>
                                        </p:tgtEl>
                                        <p:attrNameLst>
                                          <p:attrName>ppt_w</p:attrName>
                                        </p:attrNameLst>
                                      </p:cBhvr>
                                      <p:tavLst>
                                        <p:tav tm="0">
                                          <p:val>
                                            <p:fltVal val="0"/>
                                          </p:val>
                                        </p:tav>
                                        <p:tav tm="100000">
                                          <p:val>
                                            <p:strVal val="#ppt_w"/>
                                          </p:val>
                                        </p:tav>
                                      </p:tavLst>
                                    </p:anim>
                                    <p:anim calcmode="lin" valueType="num">
                                      <p:cBhvr>
                                        <p:cTn id="61" dur="500" fill="hold"/>
                                        <p:tgtEl>
                                          <p:spTgt spid="9"/>
                                        </p:tgtEl>
                                        <p:attrNameLst>
                                          <p:attrName>ppt_h</p:attrName>
                                        </p:attrNameLst>
                                      </p:cBhvr>
                                      <p:tavLst>
                                        <p:tav tm="0">
                                          <p:val>
                                            <p:fltVal val="0"/>
                                          </p:val>
                                        </p:tav>
                                        <p:tav tm="100000">
                                          <p:val>
                                            <p:strVal val="#ppt_h"/>
                                          </p:val>
                                        </p:tav>
                                      </p:tavLst>
                                    </p:anim>
                                    <p:animEffect transition="in" filter="fade">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6" grpId="0"/>
      <p:bldP spid="6" grpId="1"/>
      <p:bldP spid="7" grpId="0"/>
      <p:bldP spid="7" grpId="1"/>
      <p:bldP spid="8" grpId="0"/>
      <p:bldP spid="8" grpId="1"/>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1412776"/>
            <a:ext cx="45720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66FFFF"/>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ESTUDO  COMPARATIVO</a:t>
            </a:r>
          </a:p>
        </p:txBody>
      </p:sp>
      <p:sp>
        <p:nvSpPr>
          <p:cNvPr id="4" name="Retângulo 3"/>
          <p:cNvSpPr/>
          <p:nvPr/>
        </p:nvSpPr>
        <p:spPr>
          <a:xfrm>
            <a:off x="0" y="1500174"/>
            <a:ext cx="458916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EXISTE  OU  NÃO  EXISTE?</a:t>
            </a:r>
          </a:p>
        </p:txBody>
      </p:sp>
      <p:sp>
        <p:nvSpPr>
          <p:cNvPr id="6" name="CaixaDeTexto 5"/>
          <p:cNvSpPr txBox="1"/>
          <p:nvPr/>
        </p:nvSpPr>
        <p:spPr>
          <a:xfrm>
            <a:off x="0" y="4869160"/>
            <a:ext cx="45720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ALMA  NASCE  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  CORPO.</a:t>
            </a:r>
          </a:p>
        </p:txBody>
      </p:sp>
      <p:sp>
        <p:nvSpPr>
          <p:cNvPr id="8" name="CaixaDeTexto 7"/>
          <p:cNvSpPr txBox="1"/>
          <p:nvPr/>
        </p:nvSpPr>
        <p:spPr>
          <a:xfrm>
            <a:off x="323528" y="116632"/>
            <a:ext cx="4605662" cy="1097790"/>
          </a:xfrm>
          <a:prstGeom prst="rect">
            <a:avLst/>
          </a:prstGeom>
          <a:noFill/>
        </p:spPr>
        <p:txBody>
          <a:bodyPr wrap="squar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REENCARNAÇÃO</a:t>
            </a:r>
          </a:p>
        </p:txBody>
      </p:sp>
      <p:sp>
        <p:nvSpPr>
          <p:cNvPr id="7" name="CaixaDeTexto 6"/>
          <p:cNvSpPr txBox="1"/>
          <p:nvPr/>
        </p:nvSpPr>
        <p:spPr>
          <a:xfrm>
            <a:off x="2057" y="2996952"/>
            <a:ext cx="456994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1ª  HIPÓTESE: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NÃO  EXISTE.</a:t>
            </a:r>
          </a:p>
        </p:txBody>
      </p:sp>
      <p:sp>
        <p:nvSpPr>
          <p:cNvPr id="9" name="CaixaDeTexto 8"/>
          <p:cNvSpPr txBox="1"/>
          <p:nvPr/>
        </p:nvSpPr>
        <p:spPr>
          <a:xfrm>
            <a:off x="11351" y="4581128"/>
            <a:ext cx="456691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SÓ  HÁ  UMA  EXISTÊNCIA  CORPORAL.</a:t>
            </a:r>
          </a:p>
        </p:txBody>
      </p:sp>
      <p:sp>
        <p:nvSpPr>
          <p:cNvPr id="10" name="CaixaDeTexto 9"/>
          <p:cNvSpPr txBox="1"/>
          <p:nvPr/>
        </p:nvSpPr>
        <p:spPr>
          <a:xfrm>
            <a:off x="-26765" y="4869160"/>
            <a:ext cx="459876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ATUAL  EXISTÊNCIA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É  ÚNICA.</a:t>
            </a:r>
          </a:p>
        </p:txBody>
      </p:sp>
    </p:spTree>
    <p:extLst>
      <p:ext uri="{BB962C8B-B14F-4D97-AF65-F5344CB8AC3E}">
        <p14:creationId xmlns:p14="http://schemas.microsoft.com/office/powerpoint/2010/main" val="23301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1"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9"/>
                                        </p:tgtEl>
                                        <p:attrNameLst>
                                          <p:attrName>ppt_w</p:attrName>
                                        </p:attrNameLst>
                                      </p:cBhvr>
                                      <p:tavLst>
                                        <p:tav tm="0">
                                          <p:val>
                                            <p:strVal val="ppt_w"/>
                                          </p:val>
                                        </p:tav>
                                        <p:tav tm="100000">
                                          <p:val>
                                            <p:fltVal val="0"/>
                                          </p:val>
                                        </p:tav>
                                      </p:tavLst>
                                    </p:anim>
                                    <p:anim calcmode="lin" valueType="num">
                                      <p:cBhvr>
                                        <p:cTn id="40" dur="500"/>
                                        <p:tgtEl>
                                          <p:spTgt spid="9"/>
                                        </p:tgtEl>
                                        <p:attrNameLst>
                                          <p:attrName>ppt_h</p:attrName>
                                        </p:attrNameLst>
                                      </p:cBhvr>
                                      <p:tavLst>
                                        <p:tav tm="0">
                                          <p:val>
                                            <p:strVal val="ppt_h"/>
                                          </p:val>
                                        </p:tav>
                                        <p:tav tm="100000">
                                          <p:val>
                                            <p:fltVal val="0"/>
                                          </p:val>
                                        </p:tav>
                                      </p:tavLst>
                                    </p:anim>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53" presetClass="entr" presetSubtype="16" fill="hold" grpId="1"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10"/>
                                        </p:tgtEl>
                                        <p:attrNameLst>
                                          <p:attrName>ppt_w</p:attrName>
                                        </p:attrNameLst>
                                      </p:cBhvr>
                                      <p:tavLst>
                                        <p:tav tm="0">
                                          <p:val>
                                            <p:strVal val="ppt_w"/>
                                          </p:val>
                                        </p:tav>
                                        <p:tav tm="100000">
                                          <p:val>
                                            <p:fltVal val="0"/>
                                          </p:val>
                                        </p:tav>
                                      </p:tavLst>
                                    </p:anim>
                                    <p:anim calcmode="lin" valueType="num">
                                      <p:cBhvr>
                                        <p:cTn id="52" dur="500"/>
                                        <p:tgtEl>
                                          <p:spTgt spid="10"/>
                                        </p:tgtEl>
                                        <p:attrNameLst>
                                          <p:attrName>ppt_h</p:attrName>
                                        </p:attrNameLst>
                                      </p:cBhvr>
                                      <p:tavLst>
                                        <p:tav tm="0">
                                          <p:val>
                                            <p:strVal val="ppt_h"/>
                                          </p:val>
                                        </p:tav>
                                        <p:tav tm="100000">
                                          <p:val>
                                            <p:fltVal val="0"/>
                                          </p:val>
                                        </p:tav>
                                      </p:tavLst>
                                    </p:anim>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6" grpId="0"/>
      <p:bldP spid="7" grpId="0"/>
      <p:bldP spid="9" grpId="0"/>
      <p:bldP spid="9" grpId="1"/>
      <p:bldP spid="10" grpId="0"/>
      <p:bldP spid="10" grpId="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1772816" y="188640"/>
            <a:ext cx="5598368" cy="720080"/>
          </a:xfrm>
          <a:prstGeom prst="rect">
            <a:avLst/>
          </a:prstGeom>
          <a:noFill/>
        </p:spPr>
        <p:txBody>
          <a:bodyPr wrap="squar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COMO  EXPLICAR:</a:t>
            </a:r>
          </a:p>
        </p:txBody>
      </p:sp>
      <p:sp>
        <p:nvSpPr>
          <p:cNvPr id="21" name="CaixaDeTexto 20"/>
          <p:cNvSpPr txBox="1"/>
          <p:nvPr/>
        </p:nvSpPr>
        <p:spPr>
          <a:xfrm>
            <a:off x="2057" y="5589240"/>
            <a:ext cx="914194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  APTIDÃO  EXTRANORMAL?</a:t>
            </a:r>
          </a:p>
        </p:txBody>
      </p:sp>
      <p:sp>
        <p:nvSpPr>
          <p:cNvPr id="22" name="Retângulo 21"/>
          <p:cNvSpPr/>
          <p:nvPr/>
        </p:nvSpPr>
        <p:spPr>
          <a:xfrm>
            <a:off x="-2803" y="5517232"/>
            <a:ext cx="91440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AS  APTIDÕES  DIVERSAS?</a:t>
            </a:r>
          </a:p>
        </p:txBody>
      </p:sp>
      <p:sp>
        <p:nvSpPr>
          <p:cNvPr id="23" name="CaixaDeTexto 22"/>
          <p:cNvSpPr txBox="1"/>
          <p:nvPr/>
        </p:nvSpPr>
        <p:spPr>
          <a:xfrm>
            <a:off x="14883" y="5517232"/>
            <a:ext cx="9129117"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POR  QUE  HÁ  SELVAGENS  E  CIVILIZADOS?</a:t>
            </a:r>
          </a:p>
        </p:txBody>
      </p:sp>
      <p:sp>
        <p:nvSpPr>
          <p:cNvPr id="24" name="CaixaDeTexto 23"/>
          <p:cNvSpPr txBox="1"/>
          <p:nvPr/>
        </p:nvSpPr>
        <p:spPr>
          <a:xfrm>
            <a:off x="25586" y="5517232"/>
            <a:ext cx="914194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AS  IDEIAS  INATAS  OU  INTUITIVAS?</a:t>
            </a:r>
          </a:p>
        </p:txBody>
      </p:sp>
      <p:sp>
        <p:nvSpPr>
          <p:cNvPr id="25" name="CaixaDeTexto 24"/>
          <p:cNvSpPr txBox="1"/>
          <p:nvPr/>
        </p:nvSpPr>
        <p:spPr>
          <a:xfrm>
            <a:off x="-6270" y="5301208"/>
            <a:ext cx="9141943"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  INSTINTO  PRECOCE  PARA  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VÍCIOS  OU  VIRTUDES?</a:t>
            </a:r>
          </a:p>
        </p:txBody>
      </p:sp>
      <p:sp>
        <p:nvSpPr>
          <p:cNvPr id="26" name="CaixaDeTexto 25"/>
          <p:cNvSpPr txBox="1"/>
          <p:nvPr/>
        </p:nvSpPr>
        <p:spPr>
          <a:xfrm>
            <a:off x="2057" y="5589240"/>
            <a:ext cx="914194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AS  DIFERENÇAS  EVOLUTIVAS?</a:t>
            </a:r>
          </a:p>
        </p:txBody>
      </p:sp>
    </p:spTree>
    <p:extLst>
      <p:ext uri="{BB962C8B-B14F-4D97-AF65-F5344CB8AC3E}">
        <p14:creationId xmlns:p14="http://schemas.microsoft.com/office/powerpoint/2010/main" val="345076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22"/>
                                        </p:tgtEl>
                                        <p:attrNameLst>
                                          <p:attrName>ppt_w</p:attrName>
                                        </p:attrNameLst>
                                      </p:cBhvr>
                                      <p:tavLst>
                                        <p:tav tm="0">
                                          <p:val>
                                            <p:strVal val="ppt_w"/>
                                          </p:val>
                                        </p:tav>
                                        <p:tav tm="100000">
                                          <p:val>
                                            <p:fltVal val="0"/>
                                          </p:val>
                                        </p:tav>
                                      </p:tavLst>
                                    </p:anim>
                                    <p:anim calcmode="lin" valueType="num">
                                      <p:cBhvr>
                                        <p:cTn id="14" dur="500"/>
                                        <p:tgtEl>
                                          <p:spTgt spid="22"/>
                                        </p:tgtEl>
                                        <p:attrNameLst>
                                          <p:attrName>ppt_h</p:attrName>
                                        </p:attrNameLst>
                                      </p:cBhvr>
                                      <p:tavLst>
                                        <p:tav tm="0">
                                          <p:val>
                                            <p:strVal val="ppt_h"/>
                                          </p:val>
                                        </p:tav>
                                        <p:tav tm="100000">
                                          <p:val>
                                            <p:fltVal val="0"/>
                                          </p:val>
                                        </p:tav>
                                      </p:tavLst>
                                    </p:anim>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53" presetClass="entr" presetSubtype="16" fill="hold" grpId="1"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1"/>
                                        </p:tgtEl>
                                        <p:attrNameLst>
                                          <p:attrName>ppt_w</p:attrName>
                                        </p:attrNameLst>
                                      </p:cBhvr>
                                      <p:tavLst>
                                        <p:tav tm="0">
                                          <p:val>
                                            <p:strVal val="ppt_w"/>
                                          </p:val>
                                        </p:tav>
                                        <p:tav tm="100000">
                                          <p:val>
                                            <p:fltVal val="0"/>
                                          </p:val>
                                        </p:tav>
                                      </p:tavLst>
                                    </p:anim>
                                    <p:anim calcmode="lin" valueType="num">
                                      <p:cBhvr>
                                        <p:cTn id="26" dur="500"/>
                                        <p:tgtEl>
                                          <p:spTgt spid="21"/>
                                        </p:tgtEl>
                                        <p:attrNameLst>
                                          <p:attrName>ppt_h</p:attrName>
                                        </p:attrNameLst>
                                      </p:cBhvr>
                                      <p:tavLst>
                                        <p:tav tm="0">
                                          <p:val>
                                            <p:strVal val="ppt_h"/>
                                          </p:val>
                                        </p:tav>
                                        <p:tav tm="100000">
                                          <p:val>
                                            <p:fltVal val="0"/>
                                          </p:val>
                                        </p:tav>
                                      </p:tavLst>
                                    </p:anim>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1"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24"/>
                                        </p:tgtEl>
                                        <p:attrNameLst>
                                          <p:attrName>ppt_w</p:attrName>
                                        </p:attrNameLst>
                                      </p:cBhvr>
                                      <p:tavLst>
                                        <p:tav tm="0">
                                          <p:val>
                                            <p:strVal val="ppt_w"/>
                                          </p:val>
                                        </p:tav>
                                        <p:tav tm="100000">
                                          <p:val>
                                            <p:fltVal val="0"/>
                                          </p:val>
                                        </p:tav>
                                      </p:tavLst>
                                    </p:anim>
                                    <p:anim calcmode="lin" valueType="num">
                                      <p:cBhvr>
                                        <p:cTn id="38" dur="500"/>
                                        <p:tgtEl>
                                          <p:spTgt spid="24"/>
                                        </p:tgtEl>
                                        <p:attrNameLst>
                                          <p:attrName>ppt_h</p:attrName>
                                        </p:attrNameLst>
                                      </p:cBhvr>
                                      <p:tavLst>
                                        <p:tav tm="0">
                                          <p:val>
                                            <p:strVal val="ppt_h"/>
                                          </p:val>
                                        </p:tav>
                                        <p:tav tm="100000">
                                          <p:val>
                                            <p:fltVal val="0"/>
                                          </p:val>
                                        </p:tav>
                                      </p:tavLst>
                                    </p:anim>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53" presetClass="entr" presetSubtype="16" fill="hold" grpId="1"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0" nodeType="clickEffect">
                                  <p:stCondLst>
                                    <p:cond delay="0"/>
                                  </p:stCondLst>
                                  <p:childTnLst>
                                    <p:anim calcmode="lin" valueType="num">
                                      <p:cBhvr>
                                        <p:cTn id="49" dur="500"/>
                                        <p:tgtEl>
                                          <p:spTgt spid="25"/>
                                        </p:tgtEl>
                                        <p:attrNameLst>
                                          <p:attrName>ppt_w</p:attrName>
                                        </p:attrNameLst>
                                      </p:cBhvr>
                                      <p:tavLst>
                                        <p:tav tm="0">
                                          <p:val>
                                            <p:strVal val="ppt_w"/>
                                          </p:val>
                                        </p:tav>
                                        <p:tav tm="100000">
                                          <p:val>
                                            <p:fltVal val="0"/>
                                          </p:val>
                                        </p:tav>
                                      </p:tavLst>
                                    </p:anim>
                                    <p:anim calcmode="lin" valueType="num">
                                      <p:cBhvr>
                                        <p:cTn id="50" dur="500"/>
                                        <p:tgtEl>
                                          <p:spTgt spid="25"/>
                                        </p:tgtEl>
                                        <p:attrNameLst>
                                          <p:attrName>ppt_h</p:attrName>
                                        </p:attrNameLst>
                                      </p:cBhvr>
                                      <p:tavLst>
                                        <p:tav tm="0">
                                          <p:val>
                                            <p:strVal val="ppt_h"/>
                                          </p:val>
                                        </p:tav>
                                        <p:tav tm="100000">
                                          <p:val>
                                            <p:fltVal val="0"/>
                                          </p:val>
                                        </p:tav>
                                      </p:tavLst>
                                    </p:anim>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53" presetClass="entr" presetSubtype="16" fill="hold" grpId="1"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0" nodeType="clickEffect">
                                  <p:stCondLst>
                                    <p:cond delay="0"/>
                                  </p:stCondLst>
                                  <p:childTnLst>
                                    <p:anim calcmode="lin" valueType="num">
                                      <p:cBhvr>
                                        <p:cTn id="61" dur="500"/>
                                        <p:tgtEl>
                                          <p:spTgt spid="26"/>
                                        </p:tgtEl>
                                        <p:attrNameLst>
                                          <p:attrName>ppt_w</p:attrName>
                                        </p:attrNameLst>
                                      </p:cBhvr>
                                      <p:tavLst>
                                        <p:tav tm="0">
                                          <p:val>
                                            <p:strVal val="ppt_w"/>
                                          </p:val>
                                        </p:tav>
                                        <p:tav tm="100000">
                                          <p:val>
                                            <p:fltVal val="0"/>
                                          </p:val>
                                        </p:tav>
                                      </p:tavLst>
                                    </p:anim>
                                    <p:anim calcmode="lin" valueType="num">
                                      <p:cBhvr>
                                        <p:cTn id="62" dur="500"/>
                                        <p:tgtEl>
                                          <p:spTgt spid="26"/>
                                        </p:tgtEl>
                                        <p:attrNameLst>
                                          <p:attrName>ppt_h</p:attrName>
                                        </p:attrNameLst>
                                      </p:cBhvr>
                                      <p:tavLst>
                                        <p:tav tm="0">
                                          <p:val>
                                            <p:strVal val="ppt_h"/>
                                          </p:val>
                                        </p:tav>
                                        <p:tav tm="100000">
                                          <p:val>
                                            <p:fltVal val="0"/>
                                          </p:val>
                                        </p:tav>
                                      </p:tavLst>
                                    </p:anim>
                                    <p:animEffect transition="out" filter="fade">
                                      <p:cBhvr>
                                        <p:cTn id="63" dur="500"/>
                                        <p:tgtEl>
                                          <p:spTgt spid="26"/>
                                        </p:tgtEl>
                                      </p:cBhvr>
                                    </p:animEffect>
                                    <p:set>
                                      <p:cBhvr>
                                        <p:cTn id="64" dur="1" fill="hold">
                                          <p:stCondLst>
                                            <p:cond delay="499"/>
                                          </p:stCondLst>
                                        </p:cTn>
                                        <p:tgtEl>
                                          <p:spTgt spid="26"/>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P spid="23" grpId="0"/>
      <p:bldP spid="24" grpId="0"/>
      <p:bldP spid="24" grpId="1"/>
      <p:bldP spid="25" grpId="0"/>
      <p:bldP spid="25" grpId="1"/>
      <p:bldP spid="26" grpId="0"/>
      <p:bldP spid="26" grpId="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aixaDeTexto 6"/>
          <p:cNvSpPr txBox="1"/>
          <p:nvPr/>
        </p:nvSpPr>
        <p:spPr>
          <a:xfrm>
            <a:off x="5837" y="116632"/>
            <a:ext cx="914194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2ª  HIPÓTESE:  </a:t>
            </a:r>
            <a:r>
              <a:rPr kumimoji="0" lang="pt-BR" sz="4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EXISTE.</a:t>
            </a:r>
          </a:p>
        </p:txBody>
      </p:sp>
      <p:sp>
        <p:nvSpPr>
          <p:cNvPr id="9" name="CaixaDeTexto 8"/>
          <p:cNvSpPr txBox="1"/>
          <p:nvPr/>
        </p:nvSpPr>
        <p:spPr>
          <a:xfrm>
            <a:off x="0" y="1052736"/>
            <a:ext cx="913265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HÁ  MUITAS  EXISTÊNCIAS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CORPÓREAS.</a:t>
            </a:r>
          </a:p>
        </p:txBody>
      </p:sp>
    </p:spTree>
    <p:extLst>
      <p:ext uri="{BB962C8B-B14F-4D97-AF65-F5344CB8AC3E}">
        <p14:creationId xmlns:p14="http://schemas.microsoft.com/office/powerpoint/2010/main" val="149291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14883" y="1124744"/>
            <a:ext cx="912911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1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a:t>
            </a:r>
            <a:r>
              <a:rPr kumimoji="0" lang="pt-BR" sz="31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COMPREENSÃO  DAS  DIFERENÇAS:  </a:t>
            </a:r>
            <a:r>
              <a:rPr kumimoji="0" lang="pt-BR" sz="31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ANALISAR  O  PRESENTE  E  O  PASSADO.</a:t>
            </a:r>
          </a:p>
        </p:txBody>
      </p:sp>
      <p:sp>
        <p:nvSpPr>
          <p:cNvPr id="10" name="CaixaDeTexto 9"/>
          <p:cNvSpPr txBox="1"/>
          <p:nvPr/>
        </p:nvSpPr>
        <p:spPr>
          <a:xfrm>
            <a:off x="2057" y="46365"/>
            <a:ext cx="914194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TUDO  SE  EXPLICA !</a:t>
            </a:r>
          </a:p>
        </p:txBody>
      </p:sp>
      <p:sp>
        <p:nvSpPr>
          <p:cNvPr id="12" name="CaixaDeTexto 11"/>
          <p:cNvSpPr txBox="1"/>
          <p:nvPr/>
        </p:nvSpPr>
        <p:spPr>
          <a:xfrm>
            <a:off x="0" y="1071546"/>
            <a:ext cx="9141943" cy="15234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1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DESIGUALDADES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1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MORAIS  E  INTELECTUAIS: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1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CONFORME  O  NÚMERO  DE  EXISTÊNCIAS.</a:t>
            </a:r>
          </a:p>
        </p:txBody>
      </p:sp>
      <p:sp>
        <p:nvSpPr>
          <p:cNvPr id="13" name="CaixaDeTexto 12"/>
          <p:cNvSpPr txBox="1"/>
          <p:nvPr/>
        </p:nvSpPr>
        <p:spPr>
          <a:xfrm>
            <a:off x="2057" y="1142984"/>
            <a:ext cx="914194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DESIGUALDADE  DE  APTIDÕES: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INTUIÇÃO  DO  QUE  APRENDEMOS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EM  EXISTÊNCIAS  PASSADAS.</a:t>
            </a:r>
          </a:p>
        </p:txBody>
      </p:sp>
    </p:spTree>
    <p:extLst>
      <p:ext uri="{BB962C8B-B14F-4D97-AF65-F5344CB8AC3E}">
        <p14:creationId xmlns:p14="http://schemas.microsoft.com/office/powerpoint/2010/main" val="396042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53" presetClass="entr" presetSubtype="16"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3"/>
                                        </p:tgtEl>
                                        <p:attrNameLst>
                                          <p:attrName>ppt_w</p:attrName>
                                        </p:attrNameLst>
                                      </p:cBhvr>
                                      <p:tavLst>
                                        <p:tav tm="0">
                                          <p:val>
                                            <p:strVal val="ppt_w"/>
                                          </p:val>
                                        </p:tav>
                                        <p:tav tm="100000">
                                          <p:val>
                                            <p:fltVal val="0"/>
                                          </p:val>
                                        </p:tav>
                                      </p:tavLst>
                                    </p:anim>
                                    <p:anim calcmode="lin" valueType="num">
                                      <p:cBhvr>
                                        <p:cTn id="26" dur="500"/>
                                        <p:tgtEl>
                                          <p:spTgt spid="13"/>
                                        </p:tgtEl>
                                        <p:attrNameLst>
                                          <p:attrName>ppt_h</p:attrName>
                                        </p:attrNameLst>
                                      </p:cBhvr>
                                      <p:tavLst>
                                        <p:tav tm="0">
                                          <p:val>
                                            <p:strVal val="ppt_h"/>
                                          </p:val>
                                        </p:tav>
                                        <p:tav tm="100000">
                                          <p:val>
                                            <p:fltVal val="0"/>
                                          </p:val>
                                        </p:tav>
                                      </p:tavLst>
                                    </p:anim>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2" grpId="1"/>
      <p:bldP spid="13" grpId="0"/>
      <p:bldP spid="13" grpId="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0" y="911622"/>
            <a:ext cx="565212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NINGUÉM  ESCAPA  À  LEI   DO  PROGRESSO.</a:t>
            </a:r>
          </a:p>
        </p:txBody>
      </p:sp>
      <p:sp>
        <p:nvSpPr>
          <p:cNvPr id="4" name="Retângulo 3"/>
          <p:cNvSpPr/>
          <p:nvPr/>
        </p:nvSpPr>
        <p:spPr>
          <a:xfrm>
            <a:off x="0" y="404664"/>
            <a:ext cx="5940152"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  QUE  NÃO  SE  PÔDE  FAZER  NUMA  EXISTÊNCIA  FAZ-SE  EM  OUTRA.</a:t>
            </a:r>
          </a:p>
        </p:txBody>
      </p:sp>
      <p:sp>
        <p:nvSpPr>
          <p:cNvPr id="6" name="CaixaDeTexto 5"/>
          <p:cNvSpPr txBox="1"/>
          <p:nvPr/>
        </p:nvSpPr>
        <p:spPr>
          <a:xfrm>
            <a:off x="0" y="692696"/>
            <a:ext cx="6094531"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NINGUÉM  FICA  EXCLUÍDO  DA  FELICIDADE.</a:t>
            </a:r>
          </a:p>
        </p:txBody>
      </p:sp>
      <p:sp>
        <p:nvSpPr>
          <p:cNvPr id="8" name="CaixaDeTexto 7"/>
          <p:cNvSpPr txBox="1"/>
          <p:nvPr/>
        </p:nvSpPr>
        <p:spPr>
          <a:xfrm>
            <a:off x="12540" y="260648"/>
            <a:ext cx="4559460" cy="1640965"/>
          </a:xfrm>
          <a:prstGeom prst="rect">
            <a:avLst/>
          </a:prstGeom>
          <a:noFill/>
        </p:spPr>
        <p:txBody>
          <a:bodyPr wrap="square">
            <a:prstTxWarp prst="textFadeUp">
              <a:avLst>
                <a:gd name="adj" fmla="val 1240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COM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REENCARNAÇÃO</a:t>
            </a:r>
          </a:p>
        </p:txBody>
      </p:sp>
      <p:sp>
        <p:nvSpPr>
          <p:cNvPr id="7" name="CaixaDeTexto 6"/>
          <p:cNvSpPr txBox="1"/>
          <p:nvPr/>
        </p:nvSpPr>
        <p:spPr>
          <a:xfrm>
            <a:off x="0" y="357166"/>
            <a:ext cx="621435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CADA  UM  SERÁ RECOMPENSADO  SEGUNDO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O  SEU  MERECIMENTO.</a:t>
            </a:r>
          </a:p>
        </p:txBody>
      </p:sp>
    </p:spTree>
    <p:extLst>
      <p:ext uri="{BB962C8B-B14F-4D97-AF65-F5344CB8AC3E}">
        <p14:creationId xmlns:p14="http://schemas.microsoft.com/office/powerpoint/2010/main" val="387805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ntr" presetSubtype="16" fill="hold" grpId="1"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53" presetClass="entr" presetSubtype="16" fill="hold" grpId="1"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53" presetClass="entr" presetSubtype="16" fill="hold" grpId="1"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grpId="0" nodeType="clickEffect">
                                  <p:stCondLst>
                                    <p:cond delay="0"/>
                                  </p:stCondLst>
                                  <p:childTnLst>
                                    <p:anim calcmode="lin" valueType="num">
                                      <p:cBhvr>
                                        <p:cTn id="42" dur="500"/>
                                        <p:tgtEl>
                                          <p:spTgt spid="7"/>
                                        </p:tgtEl>
                                        <p:attrNameLst>
                                          <p:attrName>ppt_w</p:attrName>
                                        </p:attrNameLst>
                                      </p:cBhvr>
                                      <p:tavLst>
                                        <p:tav tm="0">
                                          <p:val>
                                            <p:strVal val="ppt_w"/>
                                          </p:val>
                                        </p:tav>
                                        <p:tav tm="100000">
                                          <p:val>
                                            <p:fltVal val="0"/>
                                          </p:val>
                                        </p:tav>
                                      </p:tavLst>
                                    </p:anim>
                                    <p:anim calcmode="lin" valueType="num">
                                      <p:cBhvr>
                                        <p:cTn id="43" dur="500"/>
                                        <p:tgtEl>
                                          <p:spTgt spid="7"/>
                                        </p:tgtEl>
                                        <p:attrNameLst>
                                          <p:attrName>ppt_h</p:attrName>
                                        </p:attrNameLst>
                                      </p:cBhvr>
                                      <p:tavLst>
                                        <p:tav tm="0">
                                          <p:val>
                                            <p:strVal val="ppt_h"/>
                                          </p:val>
                                        </p:tav>
                                        <p:tav tm="100000">
                                          <p:val>
                                            <p:fltVal val="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53" presetClass="entr" presetSubtype="16"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P spid="8" grpId="0"/>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628111"/>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628111">
                <a:tc>
                  <a:txBody>
                    <a:bodyPr/>
                    <a:lstStyle/>
                    <a:p>
                      <a:pPr algn="just"/>
                      <a:r>
                        <a:rPr lang="pt-BR" sz="2800" dirty="0"/>
                        <a:t>593.	Podemos dizer que os animais só agem por instinto?</a:t>
                      </a:r>
                    </a:p>
                    <a:p>
                      <a:pPr algn="just"/>
                      <a:endParaRPr lang="pt-BR" sz="2800" dirty="0"/>
                    </a:p>
                    <a:p>
                      <a:pPr algn="just"/>
                      <a:r>
                        <a:rPr lang="pt-BR" sz="2800" dirty="0">
                          <a:solidFill>
                            <a:srgbClr val="FFFF00"/>
                          </a:solidFill>
                        </a:rPr>
                        <a:t>R. Ainda nisso há um sistema. É bem verdade que o instinto domina na maioria dos animais: mas não vês que há os que agem por uma vontade determinada? É que têm inteligência, porém ela é limitada.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1217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057" y="4656038"/>
            <a:ext cx="914194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É  LÓGICA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CONSOLADORA.</a:t>
            </a:r>
          </a:p>
        </p:txBody>
      </p:sp>
      <p:sp>
        <p:nvSpPr>
          <p:cNvPr id="4" name="Retângulo 3"/>
          <p:cNvSpPr/>
          <p:nvPr/>
        </p:nvSpPr>
        <p:spPr>
          <a:xfrm>
            <a:off x="0" y="4653136"/>
            <a:ext cx="91440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É  A  JUSTIÇA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DE  DEUS.</a:t>
            </a:r>
          </a:p>
        </p:txBody>
      </p:sp>
      <p:sp>
        <p:nvSpPr>
          <p:cNvPr id="6" name="CaixaDeTexto 5"/>
          <p:cNvSpPr txBox="1"/>
          <p:nvPr/>
        </p:nvSpPr>
        <p:spPr>
          <a:xfrm>
            <a:off x="0" y="4759984"/>
            <a:ext cx="9129117"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CONSTITUI  A  ÂNCORA  DE  SALVAÇÃO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QUE  DEUS,  POR  MISERICÓRDIA,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CONCEDEU  AOS  SEUS  FILHOS.</a:t>
            </a:r>
          </a:p>
        </p:txBody>
      </p:sp>
      <p:sp>
        <p:nvSpPr>
          <p:cNvPr id="8" name="CaixaDeTexto 7"/>
          <p:cNvSpPr txBox="1"/>
          <p:nvPr/>
        </p:nvSpPr>
        <p:spPr>
          <a:xfrm>
            <a:off x="107504" y="188640"/>
            <a:ext cx="5437563" cy="1382972"/>
          </a:xfrm>
          <a:prstGeom prst="rect">
            <a:avLst/>
          </a:prstGeom>
          <a:noFill/>
        </p:spPr>
        <p:txBody>
          <a:bodyPr wrap="square">
            <a:prstTxWarp prst="textFadeUp">
              <a:avLst>
                <a:gd name="adj" fmla="val 1026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A  DOUTRINA  DA  REENCARNAÇÃO</a:t>
            </a:r>
          </a:p>
        </p:txBody>
      </p:sp>
    </p:spTree>
    <p:extLst>
      <p:ext uri="{BB962C8B-B14F-4D97-AF65-F5344CB8AC3E}">
        <p14:creationId xmlns:p14="http://schemas.microsoft.com/office/powerpoint/2010/main" val="328011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16" fill="hold" grpId="1"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3"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057" y="4797152"/>
            <a:ext cx="914194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EM  VERDADE  TE  DIGO  QUE,  SE  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HOMEM  </a:t>
            </a:r>
            <a:r>
              <a:rPr kumimoji="0" lang="pt-BR" sz="30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NÃO  NASCER  DE  NOVO</a:t>
            </a: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NÃO  PODERÁ  VER  O  REINO  DE  DEUS.</a:t>
            </a:r>
          </a:p>
        </p:txBody>
      </p:sp>
      <p:sp>
        <p:nvSpPr>
          <p:cNvPr id="4" name="Retângulo 3"/>
          <p:cNvSpPr/>
          <p:nvPr/>
        </p:nvSpPr>
        <p:spPr>
          <a:xfrm>
            <a:off x="0" y="4869160"/>
            <a:ext cx="9144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DIÁLOGO  COM  NICODEMOS</a:t>
            </a:r>
          </a:p>
        </p:txBody>
      </p:sp>
      <p:sp>
        <p:nvSpPr>
          <p:cNvPr id="6" name="CaixaDeTexto 5"/>
          <p:cNvSpPr txBox="1"/>
          <p:nvPr/>
        </p:nvSpPr>
        <p:spPr>
          <a:xfrm>
            <a:off x="0" y="4869160"/>
            <a:ext cx="9129117"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NÃO  TE  ADMIRES  DE  QUE  EU  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  TENHA  DITO:  </a:t>
            </a:r>
            <a:r>
              <a:rPr kumimoji="0" lang="pt-BR" sz="30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É  NECESSÁRIO  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srgbClr val="FFFF00"/>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TORNEIS  A  NASCER.</a:t>
            </a:r>
          </a:p>
        </p:txBody>
      </p:sp>
      <p:sp>
        <p:nvSpPr>
          <p:cNvPr id="8" name="CaixaDeTexto 7"/>
          <p:cNvSpPr txBox="1"/>
          <p:nvPr/>
        </p:nvSpPr>
        <p:spPr>
          <a:xfrm>
            <a:off x="714348" y="0"/>
            <a:ext cx="7858180" cy="1142984"/>
          </a:xfrm>
          <a:prstGeom prst="rect">
            <a:avLst/>
          </a:prstGeom>
          <a:noFill/>
        </p:spPr>
        <p:txBody>
          <a:bodyPr wrap="square">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Black" pitchFamily="34" charset="0"/>
                <a:ea typeface="+mn-ea"/>
                <a:cs typeface="Arial" pitchFamily="34" charset="0"/>
              </a:rPr>
              <a:t>JESUS  E  A  REENCARNAÇÃO</a:t>
            </a:r>
          </a:p>
        </p:txBody>
      </p:sp>
      <p:sp>
        <p:nvSpPr>
          <p:cNvPr id="7" name="CaixaDeTexto 6"/>
          <p:cNvSpPr txBox="1"/>
          <p:nvPr/>
        </p:nvSpPr>
        <p:spPr>
          <a:xfrm>
            <a:off x="4572000" y="5805264"/>
            <a:ext cx="4569943"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0" cap="none" spc="0" normalizeH="0" baseline="0" noProof="0" dirty="0">
                <a:ln>
                  <a:noFill/>
                </a:ln>
                <a:solidFill>
                  <a:prstClr val="white"/>
                </a:solidFill>
                <a:effectLst>
                  <a:glow rad="101600">
                    <a:srgbClr val="000000"/>
                  </a:glow>
                  <a:outerShdw blurRad="38100" dist="38100" dir="2700000" algn="tl">
                    <a:srgbClr val="000000">
                      <a:alpha val="43137"/>
                    </a:srgbClr>
                  </a:outerShdw>
                </a:effectLst>
                <a:uLnTx/>
                <a:uFillTx/>
                <a:latin typeface="Arial" pitchFamily="34" charset="0"/>
                <a:ea typeface="+mn-ea"/>
                <a:cs typeface="Arial" pitchFamily="34" charset="0"/>
              </a:rPr>
              <a:t>JOÃO  -  Cap.  III</a:t>
            </a:r>
          </a:p>
        </p:txBody>
      </p:sp>
    </p:spTree>
    <p:extLst>
      <p:ext uri="{BB962C8B-B14F-4D97-AF65-F5344CB8AC3E}">
        <p14:creationId xmlns:p14="http://schemas.microsoft.com/office/powerpoint/2010/main" val="376408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fltVal val="0"/>
                                          </p:val>
                                        </p:tav>
                                      </p:tavLst>
                                    </p:anim>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53" presetClass="exit" presetSubtype="32" fill="hold" grpId="0" nodeType="with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53" presetClass="entr" presetSubtype="16" fill="hold" grpId="1"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0"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53" presetClass="entr" presetSubtype="16"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6" grpId="0"/>
      <p:bldP spid="7" grpId="0"/>
      <p:bldP spid="7" grpId="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857251"/>
            <a:ext cx="9144000" cy="1184275"/>
          </a:xfrm>
          <a:prstGeom prst="rect">
            <a:avLst/>
          </a:prstGeom>
          <a:ln/>
        </p:spPr>
        <p:style>
          <a:lnRef idx="3">
            <a:schemeClr val="lt1"/>
          </a:lnRef>
          <a:fillRef idx="1">
            <a:schemeClr val="dk1"/>
          </a:fillRef>
          <a:effectRef idx="1">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Bell MT"/>
              <a:ea typeface="+mn-ea"/>
              <a:cs typeface="+mn-cs"/>
            </a:endParaRPr>
          </a:p>
        </p:txBody>
      </p:sp>
      <p:sp>
        <p:nvSpPr>
          <p:cNvPr id="6147" name="Text Box 10"/>
          <p:cNvSpPr txBox="1">
            <a:spLocks noChangeArrowheads="1"/>
          </p:cNvSpPr>
          <p:nvPr/>
        </p:nvSpPr>
        <p:spPr bwMode="auto">
          <a:xfrm>
            <a:off x="0" y="5265738"/>
            <a:ext cx="442753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Música: Outra vez – Richard Clayderman</a:t>
            </a:r>
            <a:r>
              <a:rPr kumimoji="0" lang="pt-BR" altLang="pt-B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p>
        </p:txBody>
      </p:sp>
      <p:sp>
        <p:nvSpPr>
          <p:cNvPr id="6148" name="Text Box 11"/>
          <p:cNvSpPr txBox="1">
            <a:spLocks noChangeArrowheads="1"/>
          </p:cNvSpPr>
          <p:nvPr/>
        </p:nvSpPr>
        <p:spPr bwMode="auto">
          <a:xfrm>
            <a:off x="4500564" y="5265738"/>
            <a:ext cx="464343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BR" altLang="pt-BR" sz="1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Formatação: um.amigo.em.Deus@gmail.com</a:t>
            </a:r>
          </a:p>
        </p:txBody>
      </p:sp>
      <p:pic>
        <p:nvPicPr>
          <p:cNvPr id="6149" name="Picture 2" descr="C:\Users\Homero\Documents\folder_site\kardecp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5064"/>
            <a:ext cx="47371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spect="1" noChangeArrowheads="1"/>
          </p:cNvSpPr>
          <p:nvPr/>
        </p:nvSpPr>
        <p:spPr bwMode="auto">
          <a:xfrm>
            <a:off x="0" y="863205"/>
            <a:ext cx="9144000" cy="13234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style>
          <a:lnRef idx="3">
            <a:schemeClr val="lt1"/>
          </a:lnRef>
          <a:fillRef idx="1">
            <a:schemeClr val="accent1"/>
          </a:fillRef>
          <a:effectRef idx="1">
            <a:schemeClr val="accent1"/>
          </a:effectRef>
          <a:fontRef idx="minor">
            <a:schemeClr val="lt1"/>
          </a:fontRef>
        </p:style>
        <p:txBody>
          <a:bodyP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FFFFFF"/>
                </a:solidFill>
                <a:effectDag name="">
                  <a:cont type="tree" name="">
                    <a:effect ref="fillLine"/>
                    <a:outerShdw dist="38100" dir="13500000" algn="br">
                      <a:srgbClr val="339999"/>
                    </a:outerShdw>
                  </a:cont>
                  <a:cont type="tree" name="">
                    <a:effect ref="fillLine"/>
                    <a:outerShdw dist="38100" dir="2700000" algn="tl">
                      <a:srgbClr val="003D3D"/>
                    </a:outerShdw>
                  </a:cont>
                  <a:effect ref="fillLine"/>
                </a:effectDag>
                <a:uLnTx/>
                <a:uFillTx/>
                <a:latin typeface="Bell MT"/>
                <a:ea typeface="+mn-ea"/>
                <a:cs typeface="+mn-cs"/>
              </a:rPr>
              <a:t>PROJETO: CONHECER, SENTIR, VIVER KARDEC</a:t>
            </a:r>
          </a:p>
        </p:txBody>
      </p:sp>
      <p:sp>
        <p:nvSpPr>
          <p:cNvPr id="3081" name="Text Box 9"/>
          <p:cNvSpPr txBox="1">
            <a:spLocks noChangeArrowheads="1"/>
          </p:cNvSpPr>
          <p:nvPr/>
        </p:nvSpPr>
        <p:spPr bwMode="auto">
          <a:xfrm>
            <a:off x="3842376" y="2996952"/>
            <a:ext cx="5301624" cy="21236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style>
          <a:lnRef idx="3">
            <a:schemeClr val="lt1"/>
          </a:lnRef>
          <a:fillRef idx="1">
            <a:schemeClr val="accent1"/>
          </a:fillRef>
          <a:effectRef idx="1">
            <a:schemeClr val="accent1"/>
          </a:effectRef>
          <a:fontRef idx="minor">
            <a:schemeClr val="lt1"/>
          </a:fontRef>
        </p:style>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BR"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Bell MT"/>
                <a:ea typeface="+mn-ea"/>
                <a:cs typeface="+mn-cs"/>
              </a:rPr>
              <a:t>SÉRIE: CONHENCENDO KARDEC – N°04</a:t>
            </a:r>
          </a:p>
        </p:txBody>
      </p:sp>
    </p:spTree>
    <p:extLst>
      <p:ext uri="{BB962C8B-B14F-4D97-AF65-F5344CB8AC3E}">
        <p14:creationId xmlns:p14="http://schemas.microsoft.com/office/powerpoint/2010/main" val="3803010417"/>
      </p:ext>
    </p:extLst>
  </p:cSld>
  <p:clrMapOvr>
    <a:masterClrMapping/>
  </p:clrMapOvr>
  <p:transition advClick="0" advTm="2000"/>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7544" y="3140969"/>
            <a:ext cx="7772400" cy="1102519"/>
          </a:xfr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fontAlgn="auto">
              <a:spcAft>
                <a:spcPts val="0"/>
              </a:spcAft>
              <a:defRPr/>
            </a:pPr>
            <a:br>
              <a:rPr lang="pt-BR" b="1" dirty="0">
                <a:latin typeface="+mn-lt"/>
              </a:rPr>
            </a:br>
            <a:r>
              <a:rPr lang="pt-BR" b="1" dirty="0">
                <a:latin typeface="+mn-lt"/>
              </a:rPr>
              <a:t>Os minerais, as plantas ,os animais e o Homem</a:t>
            </a:r>
            <a:br>
              <a:rPr lang="pt-BR" dirty="0">
                <a:latin typeface="+mn-lt"/>
              </a:rPr>
            </a:br>
            <a:r>
              <a:rPr lang="pt-BR" b="1" dirty="0">
                <a:latin typeface="+mn-lt"/>
              </a:rPr>
              <a:t> </a:t>
            </a:r>
            <a:endParaRPr lang="pt-BR" dirty="0">
              <a:latin typeface="+mn-lt"/>
            </a:endParaRPr>
          </a:p>
        </p:txBody>
      </p:sp>
      <p:pic>
        <p:nvPicPr>
          <p:cNvPr id="1028" name="Picture 4" descr="http://a2.sphotos.ak.fbcdn.net/hphotos-ak-ash4/314618_179358732140400_130947260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 y="3429000"/>
            <a:ext cx="2843810" cy="2571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a3.sphotos.ak.fbcdn.net/hphotos-ak-snc7/305518_2959824729542_99277142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429000"/>
            <a:ext cx="3779912" cy="2571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animado.org/categorias/animais/imagens/animais0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8092" y="3429000"/>
            <a:ext cx="2853144" cy="2571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328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144" y="2146726"/>
            <a:ext cx="3276364" cy="857250"/>
          </a:xfrm>
        </p:spPr>
        <p:txBody>
          <a:bodyPr>
            <a:normAutofit fontScale="90000"/>
          </a:bodyPr>
          <a:lstStyle/>
          <a:p>
            <a:pPr fontAlgn="auto">
              <a:spcAft>
                <a:spcPts val="0"/>
              </a:spcAft>
              <a:defRPr/>
            </a:pP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latin typeface="Times New Roman" pitchFamily="18" charset="0"/>
                <a:cs typeface="Times New Roman" pitchFamily="18" charset="0"/>
              </a:rPr>
            </a:br>
            <a: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latin typeface="Times New Roman" pitchFamily="18" charset="0"/>
                <a:cs typeface="Times New Roman" pitchFamily="18" charset="0"/>
              </a:rPr>
              <a:t>Os minerais</a:t>
            </a: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latin typeface="Times New Roman" pitchFamily="18" charset="0"/>
                <a:cs typeface="Times New Roman" pitchFamily="18" charset="0"/>
              </a:rPr>
            </a:br>
            <a:endPar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3" name="Espaço Reservado para Conteúdo 2"/>
          <p:cNvSpPr>
            <a:spLocks noGrp="1"/>
          </p:cNvSpPr>
          <p:nvPr>
            <p:ph idx="1"/>
          </p:nvPr>
        </p:nvSpPr>
        <p:spPr>
          <a:xfrm>
            <a:off x="129982" y="3916532"/>
            <a:ext cx="8826504" cy="1656184"/>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200" b="1" i="1" dirty="0"/>
              <a:t>585.</a:t>
            </a:r>
            <a:r>
              <a:rPr lang="pt-BR" sz="3200" i="1" dirty="0"/>
              <a:t>Do ponto de vista material existem </a:t>
            </a:r>
            <a:r>
              <a:rPr lang="pt-BR" sz="3200" b="1" i="1" dirty="0"/>
              <a:t>seres orgânicos e inorgânicos</a:t>
            </a:r>
            <a:r>
              <a:rPr lang="pt-BR" sz="3200" i="1" dirty="0"/>
              <a:t>. Do ponto de vista moral existem 4 grau:</a:t>
            </a:r>
          </a:p>
          <a:p>
            <a:pPr marL="0" indent="0" algn="just" fontAlgn="auto">
              <a:spcAft>
                <a:spcPts val="0"/>
              </a:spcAft>
              <a:buNone/>
              <a:defRPr/>
            </a:pPr>
            <a:r>
              <a:rPr lang="pt-BR" sz="3200" i="1" dirty="0"/>
              <a:t> </a:t>
            </a:r>
            <a:endParaRPr lang="pt-BR" sz="3200" b="1" i="1" dirty="0"/>
          </a:p>
        </p:txBody>
      </p:sp>
      <p:sp>
        <p:nvSpPr>
          <p:cNvPr id="4" name="Retângulo 3"/>
          <p:cNvSpPr/>
          <p:nvPr/>
        </p:nvSpPr>
        <p:spPr>
          <a:xfrm>
            <a:off x="1331640" y="5572716"/>
            <a:ext cx="6048672"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Espíritos » os minerais e as plantas – q. 585</a:t>
            </a:r>
            <a:endPar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3074" name="Picture 2" descr="http://4.bp.blogspot.com/_HqX9Sh6-Lcs/TFMQAzkD7cI/AAAAAAAACiE/Ggd3Nov9q2I/s1600/8852roch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010" y="1374034"/>
            <a:ext cx="3013202" cy="1694926"/>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3076" name="Picture 4" descr="http://1.bp.blogspot.com/_WnUMpPhaVL8/Snhk4Ji-ZVI/AAAAAAAAAHQ/8VWwWSgQYAA/s400/seres-viv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988840"/>
            <a:ext cx="2944327" cy="1656184"/>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2443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9512" y="1340768"/>
            <a:ext cx="8757944" cy="191439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a:bodyPr>
          <a:lstStyle/>
          <a:p>
            <a:pPr marL="0" indent="0" algn="just" fontAlgn="auto">
              <a:spcAft>
                <a:spcPts val="0"/>
              </a:spcAft>
              <a:buNone/>
              <a:defRPr/>
            </a:pPr>
            <a:r>
              <a:rPr lang="pt-BR" sz="3200" i="1" dirty="0"/>
              <a:t>☼ </a:t>
            </a:r>
            <a:r>
              <a:rPr lang="pt-BR" sz="3200" b="1" i="1" dirty="0"/>
              <a:t>Nota Kardec:</a:t>
            </a:r>
            <a:r>
              <a:rPr lang="pt-BR" sz="3200" i="1" dirty="0"/>
              <a:t> </a:t>
            </a:r>
          </a:p>
          <a:p>
            <a:pPr marL="0" indent="0" algn="just" fontAlgn="auto">
              <a:spcAft>
                <a:spcPts val="0"/>
              </a:spcAft>
              <a:buNone/>
              <a:defRPr/>
            </a:pPr>
            <a:r>
              <a:rPr lang="pt-BR" sz="3200" b="1" i="1" dirty="0"/>
              <a:t>A matéria inerte</a:t>
            </a:r>
            <a:r>
              <a:rPr lang="pt-BR" sz="3200" i="1" dirty="0"/>
              <a:t>, que constitui </a:t>
            </a:r>
            <a:r>
              <a:rPr lang="pt-BR" sz="3200" b="1" i="1" dirty="0"/>
              <a:t>o reino mineral</a:t>
            </a:r>
            <a:r>
              <a:rPr lang="pt-BR" sz="3200" i="1" dirty="0"/>
              <a:t>, </a:t>
            </a:r>
            <a:r>
              <a:rPr lang="pt-BR" sz="3200" i="1" u="sng" dirty="0"/>
              <a:t>só tem em si uma força mecânica</a:t>
            </a:r>
            <a:r>
              <a:rPr lang="pt-BR" sz="3200" i="1" dirty="0"/>
              <a:t>. </a:t>
            </a:r>
          </a:p>
        </p:txBody>
      </p:sp>
      <p:sp>
        <p:nvSpPr>
          <p:cNvPr id="4" name="Retângulo 3"/>
          <p:cNvSpPr/>
          <p:nvPr/>
        </p:nvSpPr>
        <p:spPr>
          <a:xfrm>
            <a:off x="1238292" y="5404574"/>
            <a:ext cx="6048672"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Espíritos » os minerais e as plantas – q. 585</a:t>
            </a:r>
            <a:endPar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
        <p:nvSpPr>
          <p:cNvPr id="5" name="Retângulo 4"/>
          <p:cNvSpPr/>
          <p:nvPr/>
        </p:nvSpPr>
        <p:spPr>
          <a:xfrm>
            <a:off x="3526080" y="3539398"/>
            <a:ext cx="5329428"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As plantas</a:t>
            </a:r>
            <a:r>
              <a:rPr kumimoji="0" lang="pt-BR" sz="32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ainda que compostas de matéria inerte, </a:t>
            </a:r>
            <a:r>
              <a:rPr kumimoji="0" lang="pt-BR" sz="3200" b="0" i="1" u="sng" strike="noStrike" kern="1200" cap="none" spc="0" normalizeH="0" baseline="0" noProof="0" dirty="0">
                <a:ln>
                  <a:noFill/>
                </a:ln>
                <a:solidFill>
                  <a:srgbClr val="000000"/>
                </a:solidFill>
                <a:effectLst/>
                <a:uLnTx/>
                <a:uFillTx/>
                <a:latin typeface="Bell MT"/>
                <a:ea typeface="+mn-ea"/>
                <a:cs typeface="Arial" panose="020B0604020202020204" pitchFamily="34" charset="0"/>
              </a:rPr>
              <a:t>são dotadas de vitalidade. </a:t>
            </a:r>
          </a:p>
        </p:txBody>
      </p:sp>
      <p:pic>
        <p:nvPicPr>
          <p:cNvPr id="6146" name="Picture 2" descr="http://flores.culturamix.com/blog/wp-content/uploads/2012/02/plantas-ornamentais-de-jardi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436131"/>
            <a:ext cx="2664296" cy="1776197"/>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9610082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7505" y="2564905"/>
            <a:ext cx="5976665" cy="2458635"/>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200" i="1" dirty="0"/>
              <a:t>Os animais, também compostos de matéria inerte e igualmente dotados de vitalidade, possuem, além disso, </a:t>
            </a:r>
            <a:r>
              <a:rPr lang="pt-BR" sz="3200" b="1" i="1" dirty="0"/>
              <a:t>uma espécie de inteligência instintiva, limitada</a:t>
            </a:r>
            <a:r>
              <a:rPr lang="pt-BR" sz="3200" i="1" dirty="0"/>
              <a:t>. </a:t>
            </a:r>
          </a:p>
          <a:p>
            <a:pPr marL="182880" indent="-182880" algn="just" fontAlgn="auto">
              <a:spcAft>
                <a:spcPts val="0"/>
              </a:spcAft>
              <a:defRPr/>
            </a:pPr>
            <a:endParaRPr lang="pt-BR" sz="3200" i="1" dirty="0"/>
          </a:p>
          <a:p>
            <a:pPr marL="182880" indent="-182880" algn="just" fontAlgn="auto">
              <a:spcAft>
                <a:spcPts val="0"/>
              </a:spcAft>
              <a:defRPr/>
            </a:pPr>
            <a:endParaRPr lang="pt-BR" sz="3200" i="1" dirty="0"/>
          </a:p>
        </p:txBody>
      </p:sp>
      <p:pic>
        <p:nvPicPr>
          <p:cNvPr id="4098" name="Picture 2" descr="http://www.minirecados.com/i/53/44/65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624" y="2348881"/>
            <a:ext cx="2689125" cy="249955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Retângulo 5"/>
          <p:cNvSpPr/>
          <p:nvPr/>
        </p:nvSpPr>
        <p:spPr>
          <a:xfrm>
            <a:off x="1303310" y="5405308"/>
            <a:ext cx="6048672"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Espíritos » os minerais e as plantas – q. 585</a:t>
            </a:r>
            <a:endPar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
        <p:nvSpPr>
          <p:cNvPr id="5" name="Retângulo 4"/>
          <p:cNvSpPr/>
          <p:nvPr/>
        </p:nvSpPr>
        <p:spPr>
          <a:xfrm>
            <a:off x="369289" y="1703716"/>
            <a:ext cx="3480825"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t>
            </a:r>
            <a:r>
              <a:rPr kumimoji="0" lang="pt-BR" sz="3600" b="1"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Nota Kardec:</a:t>
            </a: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t>
            </a:r>
          </a:p>
        </p:txBody>
      </p:sp>
    </p:spTree>
    <p:extLst>
      <p:ext uri="{BB962C8B-B14F-4D97-AF65-F5344CB8AC3E}">
        <p14:creationId xmlns:p14="http://schemas.microsoft.com/office/powerpoint/2010/main" val="35698620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513707" y="1683181"/>
            <a:ext cx="6264696" cy="354638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200" i="1" dirty="0"/>
              <a:t>O homem, tendo tudo o que há nas plantas e nos animais, </a:t>
            </a:r>
            <a:r>
              <a:rPr lang="pt-BR" sz="3200" i="1" u="sng" dirty="0"/>
              <a:t>domina todas as outras classes por uma inteligência especial</a:t>
            </a:r>
            <a:r>
              <a:rPr lang="pt-BR" sz="3200" i="1" dirty="0"/>
              <a:t>, indefinida, que lhe dá a consciência do seu futuro, a percepção das coisas extra materiais e o conhecimento de Deus.</a:t>
            </a:r>
          </a:p>
          <a:p>
            <a:pPr marL="182880" indent="-182880" algn="just" fontAlgn="auto">
              <a:spcAft>
                <a:spcPts val="0"/>
              </a:spcAft>
              <a:defRPr/>
            </a:pPr>
            <a:endParaRPr lang="pt-BR" sz="3200" i="1" dirty="0"/>
          </a:p>
        </p:txBody>
      </p:sp>
      <p:pic>
        <p:nvPicPr>
          <p:cNvPr id="11269" name="Picture 2" descr="C:\Users\Homero\Pictures\HOMEM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22388"/>
            <a:ext cx="22621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1187624" y="5405308"/>
            <a:ext cx="7840690"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Espíritos » os minerais e as plantas – q. 585 » Nota de Kardec </a:t>
            </a:r>
            <a:endPar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33710592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3983" y="1484784"/>
            <a:ext cx="8229600" cy="742950"/>
          </a:xfr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fontAlgn="auto">
              <a:spcAft>
                <a:spcPts val="0"/>
              </a:spcAft>
              <a:defRPr/>
            </a:pP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As plantas</a:t>
            </a: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endPar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endParaRPr>
          </a:p>
        </p:txBody>
      </p:sp>
      <p:sp>
        <p:nvSpPr>
          <p:cNvPr id="3" name="Espaço Reservado para Conteúdo 2"/>
          <p:cNvSpPr>
            <a:spLocks noGrp="1"/>
          </p:cNvSpPr>
          <p:nvPr>
            <p:ph idx="1"/>
          </p:nvPr>
        </p:nvSpPr>
        <p:spPr>
          <a:xfrm>
            <a:off x="179512" y="2636912"/>
            <a:ext cx="5112568" cy="2232248"/>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latin typeface="Times New Roman" pitchFamily="18" charset="0"/>
                <a:cs typeface="Times New Roman" pitchFamily="18" charset="0"/>
              </a:rPr>
              <a:t>586.</a:t>
            </a:r>
            <a:r>
              <a:rPr lang="pt-BR" sz="3600" i="1" dirty="0"/>
              <a:t>As plantas não têm consciência de que existem, não pensam. Só têm vida orgânica. </a:t>
            </a:r>
            <a:endParaRPr lang="pt-BR" sz="3600" i="1" dirty="0">
              <a:latin typeface="Times New Roman" pitchFamily="18" charset="0"/>
              <a:cs typeface="Times New Roman" pitchFamily="18" charset="0"/>
            </a:endParaRPr>
          </a:p>
          <a:p>
            <a:pPr marL="182880" indent="-182880" algn="just" fontAlgn="auto">
              <a:spcAft>
                <a:spcPts val="0"/>
              </a:spcAft>
              <a:defRPr/>
            </a:pPr>
            <a:endParaRPr lang="pt-BR" sz="3600" i="1" dirty="0">
              <a:latin typeface="Times New Roman" pitchFamily="18" charset="0"/>
              <a:cs typeface="Times New Roman" pitchFamily="18" charset="0"/>
            </a:endParaRPr>
          </a:p>
        </p:txBody>
      </p:sp>
      <p:sp>
        <p:nvSpPr>
          <p:cNvPr id="4" name="Retângulo 3"/>
          <p:cNvSpPr/>
          <p:nvPr/>
        </p:nvSpPr>
        <p:spPr>
          <a:xfrm>
            <a:off x="1475656" y="5336026"/>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586</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10242" name="Picture 2" descr="http://www.plantasonya.com.br/wp-content/img/melhore-terra-plan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264" y="1575036"/>
            <a:ext cx="3125196" cy="37085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26127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013751" y="1268760"/>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587</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
        <p:nvSpPr>
          <p:cNvPr id="6" name="Título 1"/>
          <p:cNvSpPr>
            <a:spLocks noGrp="1"/>
          </p:cNvSpPr>
          <p:nvPr>
            <p:ph type="title"/>
          </p:nvPr>
        </p:nvSpPr>
        <p:spPr>
          <a:xfrm>
            <a:off x="323528" y="1916832"/>
            <a:ext cx="8496944" cy="742950"/>
          </a:xfr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fontAlgn="auto">
              <a:spcAft>
                <a:spcPts val="0"/>
              </a:spcAft>
              <a:defRPr/>
            </a:pP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As plantas</a:t>
            </a: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endPar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endParaRPr>
          </a:p>
        </p:txBody>
      </p:sp>
      <p:pic>
        <p:nvPicPr>
          <p:cNvPr id="13318" name="Picture 2" descr="C:\Users\Homero\Pictures\FLORZ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064" y="3860800"/>
            <a:ext cx="318293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323528" y="2852937"/>
            <a:ext cx="6768752" cy="12003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587.As plantas recebem impressões físicas, mas não têm a sensação da dor.</a:t>
            </a:r>
          </a:p>
        </p:txBody>
      </p:sp>
    </p:spTree>
    <p:extLst>
      <p:ext uri="{BB962C8B-B14F-4D97-AF65-F5344CB8AC3E}">
        <p14:creationId xmlns:p14="http://schemas.microsoft.com/office/powerpoint/2010/main" val="3171647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2039" y="1092285"/>
          <a:ext cx="7857461" cy="48463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846320">
                <a:tc>
                  <a:txBody>
                    <a:bodyPr/>
                    <a:lstStyle/>
                    <a:p>
                      <a:pPr algn="just"/>
                      <a:r>
                        <a:rPr lang="pt-BR" sz="2400" dirty="0"/>
                        <a:t>Além do instinto, não se poderia negar a certos animais a prática de atos combinados, que denotam a vontade de agir num sentido determinado e de acordo com as circunstâncias. Há neles, portanto, uma espécie de inteligência, mas cujo exercício é mais precisamente concentrado sobre os meios de satisfazer as suas necessidades físicas e prover à conservação. Não há entre eles nenhuma criação, nenhum melhoramento; qualquer que seja a arte que admiremos em seus trabalhos, aquilo que faziam antigamente é o mesmo que fazem hoje, nem melhor nem pior, segundo formas e proporções constantes e invariáveis.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1127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1628800"/>
            <a:ext cx="8229600" cy="742950"/>
          </a:xfr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fontAlgn="auto">
              <a:spcAft>
                <a:spcPts val="0"/>
              </a:spcAft>
              <a:defRPr/>
            </a:pP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As plantas</a:t>
            </a: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endPar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endParaRPr>
          </a:p>
        </p:txBody>
      </p:sp>
      <p:sp>
        <p:nvSpPr>
          <p:cNvPr id="4" name="Retângulo 3"/>
          <p:cNvSpPr/>
          <p:nvPr/>
        </p:nvSpPr>
        <p:spPr>
          <a:xfrm>
            <a:off x="2893092" y="5419571"/>
            <a:ext cx="326692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le – q . 588</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14342" name="Picture 2" descr="C:\Users\Homero\Pictures\giras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123950"/>
            <a:ext cx="47164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ço Reservado para Conteúdo 2"/>
          <p:cNvSpPr>
            <a:spLocks noGrp="1"/>
          </p:cNvSpPr>
          <p:nvPr>
            <p:ph idx="1"/>
          </p:nvPr>
        </p:nvSpPr>
        <p:spPr>
          <a:xfrm>
            <a:off x="120784" y="2708920"/>
            <a:ext cx="5387320" cy="230425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588.A força que as atrai umas às outras é mecânica e não depende da vontade delas pois não pensam.</a:t>
            </a:r>
          </a:p>
          <a:p>
            <a:pPr marL="0" indent="0" algn="just" fontAlgn="auto">
              <a:spcAft>
                <a:spcPts val="0"/>
              </a:spcAft>
              <a:buNone/>
              <a:defRPr/>
            </a:pPr>
            <a:r>
              <a:rPr lang="pt-BR" sz="3600" i="1" dirty="0"/>
              <a:t>.</a:t>
            </a:r>
          </a:p>
          <a:p>
            <a:pPr marL="182880" indent="-182880" algn="just" fontAlgn="auto">
              <a:spcAft>
                <a:spcPts val="0"/>
              </a:spcAft>
              <a:defRPr/>
            </a:pPr>
            <a:endParaRPr lang="pt-BR" sz="3600" i="1" dirty="0">
              <a:latin typeface="Times New Roman" pitchFamily="18" charset="0"/>
              <a:cs typeface="Times New Roman" pitchFamily="18" charset="0"/>
            </a:endParaRPr>
          </a:p>
        </p:txBody>
      </p:sp>
    </p:spTree>
    <p:extLst>
      <p:ext uri="{BB962C8B-B14F-4D97-AF65-F5344CB8AC3E}">
        <p14:creationId xmlns:p14="http://schemas.microsoft.com/office/powerpoint/2010/main" val="12709524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17190" y="3811480"/>
            <a:ext cx="8876869" cy="1872208"/>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589. Existem plantas, como a sensitiva e a dionéia, que denotam a transição entre a natureza vegetal e a natureza animal.</a:t>
            </a:r>
          </a:p>
          <a:p>
            <a:pPr marL="182880" indent="-182880" algn="just" fontAlgn="auto">
              <a:spcAft>
                <a:spcPts val="0"/>
              </a:spcAft>
              <a:defRPr/>
            </a:pPr>
            <a:endParaRPr lang="pt-BR" sz="3600" i="1" dirty="0"/>
          </a:p>
        </p:txBody>
      </p:sp>
      <p:sp>
        <p:nvSpPr>
          <p:cNvPr id="5" name="Retângulo 4"/>
          <p:cNvSpPr/>
          <p:nvPr/>
        </p:nvSpPr>
        <p:spPr>
          <a:xfrm>
            <a:off x="1763714" y="5483225"/>
            <a:ext cx="5610225" cy="4000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589</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6" name="Picture 2" descr="http://3.bp.blogspot.com/-U-GNfcpCeNo/Ti-Du8hc3TI/AAAAAAAAARU/zPMaktU6w9U/s1600/planta-carnivora.jpg"/>
          <p:cNvPicPr>
            <a:picLocks noChangeAspect="1" noChangeArrowheads="1"/>
          </p:cNvPicPr>
          <p:nvPr/>
        </p:nvPicPr>
        <p:blipFill>
          <a:blip r:embed="rId3"/>
          <a:srcRect/>
          <a:stretch>
            <a:fillRect/>
          </a:stretch>
        </p:blipFill>
        <p:spPr bwMode="auto">
          <a:xfrm>
            <a:off x="3051175" y="1611313"/>
            <a:ext cx="2724150"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http://www.mgonlinestore.com/Sensi/Sensi02.jpg"/>
          <p:cNvPicPr>
            <a:picLocks noChangeAspect="1" noChangeArrowheads="1"/>
          </p:cNvPicPr>
          <p:nvPr/>
        </p:nvPicPr>
        <p:blipFill>
          <a:blip r:embed="rId4"/>
          <a:srcRect/>
          <a:stretch>
            <a:fillRect/>
          </a:stretch>
        </p:blipFill>
        <p:spPr bwMode="auto">
          <a:xfrm>
            <a:off x="182564" y="1624013"/>
            <a:ext cx="2727325" cy="2044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http://www.plantasonya.com.br/wp-content/img/dionaea2.jpg"/>
          <p:cNvPicPr>
            <a:picLocks noChangeAspect="1" noChangeArrowheads="1"/>
          </p:cNvPicPr>
          <p:nvPr/>
        </p:nvPicPr>
        <p:blipFill>
          <a:blip r:embed="rId5"/>
          <a:srcRect/>
          <a:stretch>
            <a:fillRect/>
          </a:stretch>
        </p:blipFill>
        <p:spPr bwMode="auto">
          <a:xfrm>
            <a:off x="5972176" y="1609725"/>
            <a:ext cx="2803525" cy="2058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369" name="CaixaDeTexto 10"/>
          <p:cNvSpPr txBox="1">
            <a:spLocks noChangeArrowheads="1"/>
          </p:cNvSpPr>
          <p:nvPr/>
        </p:nvSpPr>
        <p:spPr bwMode="auto">
          <a:xfrm>
            <a:off x="0" y="1265239"/>
            <a:ext cx="324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1400" b="1" i="0" u="none" strike="noStrike" kern="1200" cap="none" spc="0" normalizeH="0" baseline="0" noProof="0" dirty="0">
                <a:ln>
                  <a:noFill/>
                </a:ln>
                <a:solidFill>
                  <a:srgbClr val="000000"/>
                </a:solidFill>
                <a:effectLst/>
                <a:uLnTx/>
                <a:uFillTx/>
                <a:latin typeface="Bell MT" panose="02020503060305020303" pitchFamily="18" charset="0"/>
                <a:ea typeface="+mn-ea"/>
                <a:cs typeface="Arial" panose="020B0604020202020204" pitchFamily="34" charset="0"/>
              </a:rPr>
              <a:t>PLANTA SENSITIVA </a:t>
            </a:r>
          </a:p>
        </p:txBody>
      </p:sp>
      <p:sp>
        <p:nvSpPr>
          <p:cNvPr id="12" name="CaixaDeTexto 11"/>
          <p:cNvSpPr txBox="1"/>
          <p:nvPr/>
        </p:nvSpPr>
        <p:spPr>
          <a:xfrm>
            <a:off x="5753698" y="1255862"/>
            <a:ext cx="324036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PLANTA DIONÉIA </a:t>
            </a:r>
          </a:p>
        </p:txBody>
      </p:sp>
      <p:sp>
        <p:nvSpPr>
          <p:cNvPr id="13" name="CaixaDeTexto 12"/>
          <p:cNvSpPr txBox="1"/>
          <p:nvPr/>
        </p:nvSpPr>
        <p:spPr>
          <a:xfrm>
            <a:off x="2897772" y="1321024"/>
            <a:ext cx="3240360" cy="30777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PLANTA DIONÉIA </a:t>
            </a:r>
          </a:p>
        </p:txBody>
      </p:sp>
    </p:spTree>
    <p:extLst>
      <p:ext uri="{BB962C8B-B14F-4D97-AF65-F5344CB8AC3E}">
        <p14:creationId xmlns:p14="http://schemas.microsoft.com/office/powerpoint/2010/main" val="21945559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7504" y="2340879"/>
            <a:ext cx="6652454" cy="2216440"/>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590. As plantas têm o que se pode chamar de “instinto” ou operações químicas que as fazem procurar o que lhes útil ou não. </a:t>
            </a:r>
          </a:p>
          <a:p>
            <a:pPr marL="182880" indent="-182880" algn="just" fontAlgn="auto">
              <a:spcAft>
                <a:spcPts val="0"/>
              </a:spcAft>
              <a:defRPr/>
            </a:pPr>
            <a:endParaRPr lang="pt-BR" sz="3600" i="1" dirty="0"/>
          </a:p>
        </p:txBody>
      </p:sp>
      <p:sp>
        <p:nvSpPr>
          <p:cNvPr id="4" name="Retângulo 3"/>
          <p:cNvSpPr/>
          <p:nvPr/>
        </p:nvSpPr>
        <p:spPr>
          <a:xfrm>
            <a:off x="1149351" y="5478463"/>
            <a:ext cx="5610225" cy="4000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590</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16390" name="Picture 4" descr="http://static.freepik.com/fotos-gratis/fundo-branco-terra-plantas-crescendo_31397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576" y="2432050"/>
            <a:ext cx="2390775"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1938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356391"/>
            <a:ext cx="5849824" cy="742950"/>
          </a:xfr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fontAlgn="auto">
              <a:spcAft>
                <a:spcPts val="0"/>
              </a:spcAft>
              <a:defRPr/>
            </a:pP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Os animais e o Homem</a:t>
            </a: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endPar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endParaRPr>
          </a:p>
        </p:txBody>
      </p:sp>
      <p:sp>
        <p:nvSpPr>
          <p:cNvPr id="3" name="Espaço Reservado para Conteúdo 2"/>
          <p:cNvSpPr>
            <a:spLocks noGrp="1"/>
          </p:cNvSpPr>
          <p:nvPr>
            <p:ph idx="1"/>
          </p:nvPr>
        </p:nvSpPr>
        <p:spPr>
          <a:xfrm>
            <a:off x="179512" y="2852936"/>
            <a:ext cx="6891838" cy="2216122"/>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Bef>
                <a:spcPts val="0"/>
              </a:spcBef>
              <a:spcAft>
                <a:spcPts val="0"/>
              </a:spcAft>
              <a:buClrTx/>
              <a:buSzTx/>
              <a:buNone/>
              <a:defRPr/>
            </a:pPr>
            <a:r>
              <a:rPr lang="pt-BR" sz="3600" i="1" dirty="0"/>
              <a:t>592. Mesmo que alguns homens se comportem pior do que certos animais, ele está acima destes na escala evolutiva.</a:t>
            </a:r>
          </a:p>
          <a:p>
            <a:pPr marL="182880" indent="-182880" algn="just" fontAlgn="auto">
              <a:spcAft>
                <a:spcPts val="0"/>
              </a:spcAft>
              <a:defRPr/>
            </a:pPr>
            <a:endParaRPr lang="pt-BR" sz="3600" i="1" dirty="0"/>
          </a:p>
        </p:txBody>
      </p:sp>
      <p:sp>
        <p:nvSpPr>
          <p:cNvPr id="5" name="Retângulo 4"/>
          <p:cNvSpPr/>
          <p:nvPr/>
        </p:nvSpPr>
        <p:spPr>
          <a:xfrm>
            <a:off x="1460501" y="5522913"/>
            <a:ext cx="5610225" cy="4000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592</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17415" name="Picture 2" descr="http://meme.zenfs.com/u/8a60a1797fdf9043d0841749337917aba31807c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1638301"/>
            <a:ext cx="273685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5979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888143" y="2311152"/>
            <a:ext cx="5997903" cy="2341985"/>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593. A maioria dos animais agem por instinto, mas existem espécies em que se pode notar </a:t>
            </a:r>
            <a:r>
              <a:rPr lang="pt-BR" sz="3600" i="1" u="sng" dirty="0"/>
              <a:t>vontade e uma certa inteligência</a:t>
            </a:r>
            <a:r>
              <a:rPr lang="pt-BR" sz="3600" i="1" dirty="0"/>
              <a:t>.</a:t>
            </a:r>
          </a:p>
        </p:txBody>
      </p:sp>
      <p:sp>
        <p:nvSpPr>
          <p:cNvPr id="4" name="Retângulo 3"/>
          <p:cNvSpPr/>
          <p:nvPr/>
        </p:nvSpPr>
        <p:spPr>
          <a:xfrm>
            <a:off x="3275856" y="5259826"/>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593</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18440" name="Picture 4" descr="http://4.bp.blogspot.com/-s44kbyNWkVE/TeZrwYOe-WI/AAAAAAAAAJU/hOMqw0sf1ic/s1600/ocnet_animal+ca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2738"/>
            <a:ext cx="29972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6598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3528" y="1772816"/>
            <a:ext cx="6408712" cy="3240360"/>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 </a:t>
            </a:r>
            <a:r>
              <a:rPr lang="pt-BR" sz="3600" b="1" i="1" dirty="0"/>
              <a:t>Comentário de Kardec: </a:t>
            </a:r>
            <a:r>
              <a:rPr lang="pt-BR" sz="3600" i="1" dirty="0"/>
              <a:t>Além do instinto, não se poderia negar a certos animais a prática de atos combinados que </a:t>
            </a:r>
            <a:r>
              <a:rPr lang="pt-BR" sz="3600" i="1" u="sng" dirty="0"/>
              <a:t>denotam a vontade de agir num sentido determinado</a:t>
            </a:r>
            <a:r>
              <a:rPr lang="pt-BR" sz="3600" i="1" dirty="0"/>
              <a:t> e de acordo com as circunstâncias. </a:t>
            </a:r>
          </a:p>
        </p:txBody>
      </p:sp>
      <p:pic>
        <p:nvPicPr>
          <p:cNvPr id="19461" name="Picture 2" descr="http://i1.r7.com/data/files/2C95/948E/2FB9/05EF/012F/BAB2/8C93/34C5/chimpanze-m-201105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2863850"/>
            <a:ext cx="2857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676310" y="5261912"/>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593</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37315666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3528" y="1844824"/>
            <a:ext cx="8424936" cy="3312368"/>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a:bodyPr>
          <a:lstStyle/>
          <a:p>
            <a:pPr marL="0" indent="0" algn="just" fontAlgn="auto">
              <a:spcAft>
                <a:spcPts val="0"/>
              </a:spcAft>
              <a:buNone/>
              <a:defRPr/>
            </a:pPr>
            <a:r>
              <a:rPr lang="pt-BR" sz="3600" i="1" dirty="0"/>
              <a:t>☼ </a:t>
            </a:r>
            <a:r>
              <a:rPr lang="pt-BR" sz="3600" b="1" i="1" dirty="0"/>
              <a:t>Comentário de Kardec: </a:t>
            </a:r>
            <a:r>
              <a:rPr lang="pt-BR" sz="3600" i="1" dirty="0"/>
              <a:t> </a:t>
            </a:r>
          </a:p>
          <a:p>
            <a:pPr marL="0" indent="0" algn="just" fontAlgn="auto">
              <a:spcAft>
                <a:spcPts val="0"/>
              </a:spcAft>
              <a:buNone/>
              <a:defRPr/>
            </a:pPr>
            <a:r>
              <a:rPr lang="pt-BR" sz="3600" i="1" dirty="0"/>
              <a:t>Há neles, portanto, uma espécie de inteligência mas cujo exercício é mais precisamente concentrado sobre os meios de satisfazer às suas </a:t>
            </a:r>
            <a:r>
              <a:rPr lang="pt-BR" sz="3600" i="1" u="sng" dirty="0"/>
              <a:t>necessidades físicas e proverá sua conservação</a:t>
            </a:r>
            <a:r>
              <a:rPr lang="pt-BR" sz="3600" i="1" dirty="0"/>
              <a:t>. </a:t>
            </a:r>
          </a:p>
          <a:p>
            <a:pPr marL="182880" indent="-182880" algn="just" fontAlgn="auto">
              <a:spcAft>
                <a:spcPts val="0"/>
              </a:spcAft>
              <a:defRPr/>
            </a:pPr>
            <a:endParaRPr lang="pt-BR" sz="3600" dirty="0"/>
          </a:p>
        </p:txBody>
      </p:sp>
      <p:sp>
        <p:nvSpPr>
          <p:cNvPr id="4" name="Retângulo 3"/>
          <p:cNvSpPr/>
          <p:nvPr/>
        </p:nvSpPr>
        <p:spPr>
          <a:xfrm>
            <a:off x="1691680" y="5431487"/>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593</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34008019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1700808"/>
            <a:ext cx="8229600" cy="3657600"/>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200" i="1" dirty="0"/>
              <a:t>☼ </a:t>
            </a:r>
            <a:r>
              <a:rPr lang="pt-BR" sz="3200" b="1" i="1" dirty="0"/>
              <a:t>Comentário de Kardec: </a:t>
            </a:r>
            <a:r>
              <a:rPr lang="pt-BR" sz="3200" i="1" dirty="0"/>
              <a:t> </a:t>
            </a:r>
          </a:p>
          <a:p>
            <a:pPr marL="0" indent="0" algn="just" fontAlgn="auto">
              <a:spcAft>
                <a:spcPts val="0"/>
              </a:spcAft>
              <a:buNone/>
              <a:defRPr/>
            </a:pPr>
            <a:r>
              <a:rPr lang="pt-BR" sz="3200" i="1" dirty="0"/>
              <a:t>Não há entre eles nenhuma criação nenhum melhoramento; qualquer que seja a arte que admiramos em seus trabalhos, aquilo que faziam antigamente é o mesmo que fazem hoje, nem melhor nem pior segundo formas e proposições constantes e invariáveis. </a:t>
            </a:r>
          </a:p>
        </p:txBody>
      </p:sp>
      <p:sp>
        <p:nvSpPr>
          <p:cNvPr id="4" name="Retângulo 3"/>
          <p:cNvSpPr/>
          <p:nvPr/>
        </p:nvSpPr>
        <p:spPr>
          <a:xfrm>
            <a:off x="1691680" y="5431487"/>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593</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277293745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04287" y="1255023"/>
            <a:ext cx="8784976" cy="4176464"/>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200" i="1" dirty="0"/>
              <a:t>☼ </a:t>
            </a:r>
            <a:r>
              <a:rPr lang="pt-BR" sz="3200" b="1" i="1" dirty="0"/>
              <a:t>Comentário de Kardec: </a:t>
            </a:r>
            <a:r>
              <a:rPr lang="pt-BR" sz="3200" i="1" dirty="0"/>
              <a:t> </a:t>
            </a:r>
          </a:p>
          <a:p>
            <a:pPr marL="0" indent="0" algn="just" fontAlgn="auto">
              <a:spcAft>
                <a:spcPts val="0"/>
              </a:spcAft>
              <a:buNone/>
              <a:defRPr/>
            </a:pPr>
            <a:r>
              <a:rPr lang="pt-BR" sz="3200" i="1" dirty="0"/>
              <a:t>Se alguns são suscetíveis de uma certa educação, esse desenvolvimento intelectual, sempre fechado em estreitos limites, </a:t>
            </a:r>
            <a:r>
              <a:rPr lang="pt-BR" sz="3200" i="1" u="sng" dirty="0"/>
              <a:t>é devido à ação do homem sobre uma natureza flexível, pois não fazem nenhum progresso por si mesmos</a:t>
            </a:r>
            <a:r>
              <a:rPr lang="pt-BR" sz="3200" i="1" dirty="0"/>
              <a:t>, e esse progresso é efêmero, puramente individual, porque o animal, abandonado a si próprio,  não tarda a voltar aos  limites traçados pela  Natureza.</a:t>
            </a:r>
            <a:endParaRPr lang="pt-BR" sz="3200" dirty="0"/>
          </a:p>
          <a:p>
            <a:pPr marL="182880" indent="-182880" algn="just" fontAlgn="auto">
              <a:spcAft>
                <a:spcPts val="0"/>
              </a:spcAft>
              <a:defRPr/>
            </a:pPr>
            <a:endParaRPr lang="pt-BR" sz="3200" dirty="0"/>
          </a:p>
        </p:txBody>
      </p:sp>
      <p:sp>
        <p:nvSpPr>
          <p:cNvPr id="4" name="Retângulo 3"/>
          <p:cNvSpPr/>
          <p:nvPr/>
        </p:nvSpPr>
        <p:spPr>
          <a:xfrm>
            <a:off x="1691680" y="5418484"/>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593</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33868029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foto João de barro"/>
          <p:cNvPicPr>
            <a:picLocks noChangeAspect="1" noChangeArrowheads="1"/>
          </p:cNvPicPr>
          <p:nvPr/>
        </p:nvPicPr>
        <p:blipFill>
          <a:blip r:embed="rId2"/>
          <a:srcRect/>
          <a:stretch>
            <a:fillRect/>
          </a:stretch>
        </p:blipFill>
        <p:spPr bwMode="auto">
          <a:xfrm>
            <a:off x="1" y="857251"/>
            <a:ext cx="7235825" cy="4151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joao_de_barro2"/>
          <p:cNvPicPr>
            <a:picLocks noChangeAspect="1" noChangeArrowheads="1"/>
          </p:cNvPicPr>
          <p:nvPr/>
        </p:nvPicPr>
        <p:blipFill>
          <a:blip r:embed="rId3"/>
          <a:srcRect/>
          <a:stretch>
            <a:fillRect/>
          </a:stretch>
        </p:blipFill>
        <p:spPr bwMode="auto">
          <a:xfrm>
            <a:off x="7235825" y="857251"/>
            <a:ext cx="1943100" cy="176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joaobarro"/>
          <p:cNvPicPr>
            <a:picLocks noChangeAspect="1" noChangeArrowheads="1"/>
          </p:cNvPicPr>
          <p:nvPr/>
        </p:nvPicPr>
        <p:blipFill>
          <a:blip r:embed="rId4"/>
          <a:srcRect/>
          <a:stretch>
            <a:fillRect/>
          </a:stretch>
        </p:blipFill>
        <p:spPr bwMode="auto">
          <a:xfrm>
            <a:off x="7235826" y="4765676"/>
            <a:ext cx="1908175" cy="1235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2" descr="jbarro2"/>
          <p:cNvPicPr>
            <a:picLocks noChangeAspect="1" noChangeArrowheads="1"/>
          </p:cNvPicPr>
          <p:nvPr/>
        </p:nvPicPr>
        <p:blipFill>
          <a:blip r:embed="rId5"/>
          <a:srcRect/>
          <a:stretch>
            <a:fillRect/>
          </a:stretch>
        </p:blipFill>
        <p:spPr bwMode="auto">
          <a:xfrm>
            <a:off x="7235826" y="2619376"/>
            <a:ext cx="1908175" cy="108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4" descr="barro4"/>
          <p:cNvPicPr>
            <a:picLocks noChangeAspect="1" noChangeArrowheads="1"/>
          </p:cNvPicPr>
          <p:nvPr/>
        </p:nvPicPr>
        <p:blipFill>
          <a:blip r:embed="rId6">
            <a:lum bright="12000" contrast="-6000"/>
          </a:blip>
          <a:srcRect/>
          <a:stretch>
            <a:fillRect/>
          </a:stretch>
        </p:blipFill>
        <p:spPr bwMode="auto">
          <a:xfrm>
            <a:off x="7235826" y="3698875"/>
            <a:ext cx="1908175" cy="1155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2" name="Rectangle 2"/>
          <p:cNvSpPr>
            <a:spLocks noChangeArrowheads="1"/>
          </p:cNvSpPr>
          <p:nvPr/>
        </p:nvSpPr>
        <p:spPr bwMode="auto">
          <a:xfrm>
            <a:off x="2" y="4926490"/>
            <a:ext cx="7236293" cy="1059656"/>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1" u="none" strike="noStrike" kern="1200" cap="all" spc="0" normalizeH="0" baseline="0" noProof="0" dirty="0">
                <a:ln w="9000" cmpd="sng">
                  <a:solidFill>
                    <a:srgbClr val="7C984A">
                      <a:shade val="50000"/>
                      <a:satMod val="120000"/>
                    </a:srgbClr>
                  </a:solidFill>
                  <a:prstDash val="solid"/>
                </a:ln>
                <a:solidFill>
                  <a:srgbClr val="000000"/>
                </a:solidFill>
                <a:effectLst>
                  <a:reflection blurRad="12700" stA="28000" endPos="45000" dist="1000" dir="5400000" sy="-100000" algn="bl" rotWithShape="0"/>
                </a:effectLst>
                <a:uLnTx/>
                <a:uFillTx/>
                <a:latin typeface="Bell MT"/>
                <a:ea typeface="+mn-ea"/>
                <a:cs typeface="+mn-cs"/>
              </a:rPr>
              <a:t>João-de-barro: o arquiteto da floresta</a:t>
            </a:r>
          </a:p>
        </p:txBody>
      </p:sp>
    </p:spTree>
    <p:extLst>
      <p:ext uri="{BB962C8B-B14F-4D97-AF65-F5344CB8AC3E}">
        <p14:creationId xmlns:p14="http://schemas.microsoft.com/office/powerpoint/2010/main" val="19546691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82039" y="1181495"/>
          <a:ext cx="7857461" cy="41148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14800">
                <a:tc>
                  <a:txBody>
                    <a:bodyPr/>
                    <a:lstStyle/>
                    <a:p>
                      <a:pPr algn="just"/>
                      <a:r>
                        <a:rPr lang="pt-BR" sz="2400" dirty="0"/>
                        <a:t>Os filhotes separados de sua espécie não deixam de construir o seu ninho de acordo com o mesmo modelo, sem terem sido ensinados. Se alguns são suscetíveis de uma certa educação, esse desenvolvimento intelectual, sempre fechado em estreitos limites, é devido à ação do homem sobre uma natureza flexível, pois não fazem nenhum progresso por si mesmos, e esse progresso é efêmero, puramente individual, porque o animal, abandonado a si próprio, não tarda a voltar aos limites traçados pela Natureza.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29921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532274" y="1835061"/>
            <a:ext cx="5328591" cy="1765945"/>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594.Os animais têm uma linguagem restrita às sua necessidades.</a:t>
            </a:r>
          </a:p>
        </p:txBody>
      </p:sp>
      <p:sp>
        <p:nvSpPr>
          <p:cNvPr id="4" name="Retângulo 3"/>
          <p:cNvSpPr/>
          <p:nvPr/>
        </p:nvSpPr>
        <p:spPr>
          <a:xfrm>
            <a:off x="1762126" y="5294313"/>
            <a:ext cx="5610225" cy="4000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594</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5" name="Picture 2" descr="http://www.unipar.br/media/fotos/animais-selvagens_jpg_640x480_q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16" y="1556793"/>
            <a:ext cx="3096344" cy="23224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tângulo 5"/>
          <p:cNvSpPr/>
          <p:nvPr/>
        </p:nvSpPr>
        <p:spPr>
          <a:xfrm>
            <a:off x="323528" y="4077073"/>
            <a:ext cx="8568952"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Eles se dizem muito mais coisas do que podemos supor.</a:t>
            </a:r>
          </a:p>
        </p:txBody>
      </p:sp>
    </p:spTree>
    <p:extLst>
      <p:ext uri="{BB962C8B-B14F-4D97-AF65-F5344CB8AC3E}">
        <p14:creationId xmlns:p14="http://schemas.microsoft.com/office/powerpoint/2010/main" val="1318578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48452" y="1844824"/>
            <a:ext cx="8716037" cy="170990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595. O animal não sofre a consequência de seus atos, por não ter livre-arbítrio, existe liberdade restrita ao atos materiais. </a:t>
            </a:r>
          </a:p>
          <a:p>
            <a:pPr marL="182880" indent="-182880" algn="just" fontAlgn="auto">
              <a:spcAft>
                <a:spcPts val="0"/>
              </a:spcAft>
              <a:defRPr/>
            </a:pPr>
            <a:endParaRPr lang="pt-BR" sz="3600" i="1" dirty="0"/>
          </a:p>
        </p:txBody>
      </p:sp>
      <p:sp>
        <p:nvSpPr>
          <p:cNvPr id="4" name="Retângulo 3"/>
          <p:cNvSpPr/>
          <p:nvPr/>
        </p:nvSpPr>
        <p:spPr>
          <a:xfrm>
            <a:off x="1825625" y="1296988"/>
            <a:ext cx="5608638" cy="4000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595</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25606" name="Picture 2" descr="http://2.bp.blogspot.com/-hbJDwVBCkn4/T3XBjQV_RxI/AAAAAAAAA_8/q9Rb0IdY0nM/s1600/o+olhar+entre+os+animais+13%5B2%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6" y="3400425"/>
            <a:ext cx="345281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descr="http://mariaklarahenry.files.wordpress.com/2011/12/cachorro20dormind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3101"/>
            <a:ext cx="4333875"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7993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339752" y="2726032"/>
            <a:ext cx="6664184" cy="2278521"/>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596. A aptidão que possuem certos animais para imitar procede da particular formação dos órgãos e pelo instinto de imitação.</a:t>
            </a:r>
          </a:p>
        </p:txBody>
      </p:sp>
      <p:sp>
        <p:nvSpPr>
          <p:cNvPr id="4" name="Retângulo 3"/>
          <p:cNvSpPr/>
          <p:nvPr/>
        </p:nvSpPr>
        <p:spPr>
          <a:xfrm>
            <a:off x="1889488" y="1716777"/>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596</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26632" name="Picture 4" descr="http://static.hsw.com.br/gif/papagai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9" y="2565401"/>
            <a:ext cx="201612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0770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9513" y="2125452"/>
            <a:ext cx="4968551" cy="2736304"/>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597. Os animais possuem um princípio que sobrevive à morte, pois possuem uma certa inteligência e uma certa liberdade.</a:t>
            </a:r>
          </a:p>
        </p:txBody>
      </p:sp>
      <p:sp>
        <p:nvSpPr>
          <p:cNvPr id="4" name="Retângulo 3"/>
          <p:cNvSpPr/>
          <p:nvPr/>
        </p:nvSpPr>
        <p:spPr>
          <a:xfrm>
            <a:off x="1763688" y="5446576"/>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597</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27656" name="Picture 2" descr="C:\Users\Homero\Pictures\Pengu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914" y="1784350"/>
            <a:ext cx="4395787"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454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47628" y="1556793"/>
            <a:ext cx="8784976" cy="1355031"/>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597ª. Esse princípio é semelhante ao do homem, mas é inferior ao deste.</a:t>
            </a:r>
          </a:p>
        </p:txBody>
      </p:sp>
      <p:sp>
        <p:nvSpPr>
          <p:cNvPr id="4" name="Retângulo 3"/>
          <p:cNvSpPr/>
          <p:nvPr/>
        </p:nvSpPr>
        <p:spPr>
          <a:xfrm>
            <a:off x="5335096" y="5157192"/>
            <a:ext cx="3312368"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597a</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28680" name="Picture 2" descr="http://2.bp.blogspot.com/-JPXjv70RTs8/T1ldv0qaAqI/AAAAAAAAHv8/PtmUg302dwA/s640/animai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781300"/>
            <a:ext cx="428783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3851920" y="2780928"/>
            <a:ext cx="5148064"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Há, entre a alma dos animais e a do homem, tanta distância quanto entre a alma do homem e Deus.</a:t>
            </a:r>
          </a:p>
        </p:txBody>
      </p:sp>
    </p:spTree>
    <p:extLst>
      <p:ext uri="{BB962C8B-B14F-4D97-AF65-F5344CB8AC3E}">
        <p14:creationId xmlns:p14="http://schemas.microsoft.com/office/powerpoint/2010/main" val="12385883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7544" y="2809517"/>
            <a:ext cx="5930944" cy="2275667"/>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R. Sua individualidade sim, mas não a consciência de si mesma. A vida inteligente permanece em estado latente.</a:t>
            </a:r>
          </a:p>
          <a:p>
            <a:pPr marL="0" indent="0" algn="just" fontAlgn="auto">
              <a:spcAft>
                <a:spcPts val="0"/>
              </a:spcAft>
              <a:buNone/>
              <a:defRPr/>
            </a:pPr>
            <a:endParaRPr lang="pt-BR" sz="3600" i="1" dirty="0"/>
          </a:p>
        </p:txBody>
      </p:sp>
      <p:sp>
        <p:nvSpPr>
          <p:cNvPr id="4" name="Retângulo 3"/>
          <p:cNvSpPr/>
          <p:nvPr/>
        </p:nvSpPr>
        <p:spPr>
          <a:xfrm>
            <a:off x="709856" y="5294185"/>
            <a:ext cx="5688632"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598</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29704" name="Picture 2" descr="http://3.bp.blogspot.com/_I1PxC9GStm4/TTyrhmdzdNI/AAAAAAAAALw/mi8WVRBzhGk/s320/Leis+do+anim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8926" y="3500438"/>
            <a:ext cx="250507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250776" y="1556793"/>
            <a:ext cx="8568952"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598. A alma dos animais conserva após a morte sua individualidade e a consciência de si mesma?</a:t>
            </a:r>
          </a:p>
        </p:txBody>
      </p:sp>
    </p:spTree>
    <p:extLst>
      <p:ext uri="{BB962C8B-B14F-4D97-AF65-F5344CB8AC3E}">
        <p14:creationId xmlns:p14="http://schemas.microsoft.com/office/powerpoint/2010/main" val="25640501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2276872"/>
            <a:ext cx="8280920" cy="194421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599.A alma dos animais pode escolher a espécie em que prefira encarnar-se? </a:t>
            </a:r>
          </a:p>
          <a:p>
            <a:pPr marL="0" indent="0" algn="just" fontAlgn="auto">
              <a:spcAft>
                <a:spcPts val="0"/>
              </a:spcAft>
              <a:buNone/>
              <a:defRPr/>
            </a:pPr>
            <a:r>
              <a:rPr lang="pt-BR" sz="3600" i="1" dirty="0"/>
              <a:t>R. Não, ela não tem o livre-arbítrio.</a:t>
            </a:r>
          </a:p>
          <a:p>
            <a:pPr marL="0" indent="0" algn="just" fontAlgn="auto">
              <a:spcAft>
                <a:spcPts val="0"/>
              </a:spcAft>
              <a:buNone/>
              <a:defRPr/>
            </a:pPr>
            <a:endParaRPr lang="pt-BR" sz="3600" i="1" dirty="0"/>
          </a:p>
          <a:p>
            <a:pPr marL="0" indent="0" algn="just" fontAlgn="auto">
              <a:spcAft>
                <a:spcPts val="0"/>
              </a:spcAft>
              <a:buNone/>
              <a:defRPr/>
            </a:pPr>
            <a:endParaRPr lang="pt-BR" sz="3600" i="1" dirty="0"/>
          </a:p>
        </p:txBody>
      </p:sp>
      <p:sp>
        <p:nvSpPr>
          <p:cNvPr id="4" name="Retângulo 3"/>
          <p:cNvSpPr/>
          <p:nvPr/>
        </p:nvSpPr>
        <p:spPr>
          <a:xfrm>
            <a:off x="1043609" y="4929635"/>
            <a:ext cx="3874939" cy="7078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599</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30728" name="Picture 2" descr="http://t2.gstatic.com/images?q=tbn:ANd9GcTJEkPzK8vN4uPfLDsLC73AqP18xwXafDIo7kJfXX_XPMCtJGhNOksNioKS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3933826"/>
            <a:ext cx="3052762"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4841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835462" y="2344396"/>
            <a:ext cx="5976663" cy="2304257"/>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Bef>
                <a:spcPts val="0"/>
              </a:spcBef>
              <a:spcAft>
                <a:spcPts val="0"/>
              </a:spcAft>
              <a:buClrTx/>
              <a:buSzTx/>
              <a:buNone/>
              <a:defRPr/>
            </a:pPr>
            <a:r>
              <a:rPr lang="pt-BR" sz="3600" i="1" dirty="0"/>
              <a:t>600.A alma do animal sobrevive à morte. É classificado pelos espíritos encarregados e utilizado imediatamente.</a:t>
            </a:r>
          </a:p>
        </p:txBody>
      </p:sp>
      <p:sp>
        <p:nvSpPr>
          <p:cNvPr id="4" name="Retângulo 3"/>
          <p:cNvSpPr/>
          <p:nvPr/>
        </p:nvSpPr>
        <p:spPr>
          <a:xfrm>
            <a:off x="1763688" y="5292241"/>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a:t>
            </a:r>
            <a:r>
              <a:rPr kumimoji="0" lang="pt-BR" sz="2000" b="0"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d</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os Espíritos – q . 600</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1026" name="Picture 2" descr="http://images02.olx.com/ui/5/70/25/1271567187_88416525_1-Baba-de-animais-Animal-Sister-Contagem-12715671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60849"/>
            <a:ext cx="2835461" cy="2871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695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87524" y="1530727"/>
            <a:ext cx="8424936" cy="4176464"/>
          </a:xfrm>
          <a:noFill/>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400" i="1" dirty="0"/>
              <a:t>36ª Pode evocar-se o Espírito de um animal?</a:t>
            </a:r>
          </a:p>
          <a:p>
            <a:pPr marL="0" indent="0" algn="just" fontAlgn="auto">
              <a:spcAft>
                <a:spcPts val="0"/>
              </a:spcAft>
              <a:buNone/>
              <a:defRPr/>
            </a:pPr>
            <a:r>
              <a:rPr lang="pt-BR" sz="3400" i="1" dirty="0"/>
              <a:t>"Depois da morte do animal, o princípio inteligente que nele havia se acha em estado latente e é logo utilizado, por certos Espíritos incumbidos disso, para animar novos seres, em os quais continua ele a obra de sua elaboração. Assim, no mundo dos Espíritos, não há, errantes, Espíritos de animais, porém unicamente Espíritos humanos."</a:t>
            </a:r>
          </a:p>
          <a:p>
            <a:pPr marL="182880" indent="-182880" algn="just" fontAlgn="auto">
              <a:spcAft>
                <a:spcPts val="0"/>
              </a:spcAft>
              <a:defRPr/>
            </a:pPr>
            <a:endParaRPr lang="pt-BR" sz="3400" i="1" dirty="0"/>
          </a:p>
        </p:txBody>
      </p:sp>
      <p:sp>
        <p:nvSpPr>
          <p:cNvPr id="4" name="Retângulo 3"/>
          <p:cNvSpPr/>
          <p:nvPr/>
        </p:nvSpPr>
        <p:spPr>
          <a:xfrm>
            <a:off x="539552" y="1192173"/>
            <a:ext cx="7920880"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MÉDIUNS » CAPÍTULO XXV» EVOCAÇÕES DOS ANIMAIS - 283</a:t>
            </a:r>
            <a:endParaRPr kumimoji="0" lang="pt-BR" sz="16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110712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84307" y="1484784"/>
            <a:ext cx="8568952" cy="194421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601.Animais também estão sujeitos ao progresso, nos mundos superiores os homens os têm como servidores inteligentes.</a:t>
            </a:r>
          </a:p>
          <a:p>
            <a:pPr marL="0" indent="0" algn="just" fontAlgn="auto">
              <a:spcAft>
                <a:spcPts val="0"/>
              </a:spcAft>
              <a:buNone/>
              <a:defRPr/>
            </a:pPr>
            <a:r>
              <a:rPr lang="pt-BR" sz="3600" i="1" dirty="0"/>
              <a:t> </a:t>
            </a:r>
          </a:p>
          <a:p>
            <a:pPr marL="182880" indent="-182880" algn="just" fontAlgn="auto">
              <a:spcAft>
                <a:spcPts val="0"/>
              </a:spcAft>
              <a:defRPr/>
            </a:pPr>
            <a:endParaRPr lang="pt-BR" sz="3600" i="1" dirty="0"/>
          </a:p>
        </p:txBody>
      </p:sp>
      <p:sp>
        <p:nvSpPr>
          <p:cNvPr id="5" name="Retângulo 4"/>
          <p:cNvSpPr/>
          <p:nvPr/>
        </p:nvSpPr>
        <p:spPr>
          <a:xfrm>
            <a:off x="1763688" y="5461816"/>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601</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2052" name="Picture 4" descr="http://tvecologica.files.wordpress.com/2008/10/animai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5" y="2708920"/>
            <a:ext cx="3793393" cy="2598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7916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65155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651558">
                <a:tc>
                  <a:txBody>
                    <a:bodyPr/>
                    <a:lstStyle/>
                    <a:p>
                      <a:pPr algn="just"/>
                      <a:r>
                        <a:rPr lang="pt-BR" sz="2800" dirty="0"/>
                        <a:t>594.	Os animais têm linguagem?</a:t>
                      </a:r>
                    </a:p>
                    <a:p>
                      <a:pPr algn="just"/>
                      <a:endParaRPr lang="pt-BR" sz="2800" dirty="0"/>
                    </a:p>
                    <a:p>
                      <a:pPr algn="just"/>
                      <a:r>
                        <a:rPr lang="pt-BR" sz="2800" dirty="0">
                          <a:solidFill>
                            <a:srgbClr val="FFFF00"/>
                          </a:solidFill>
                        </a:rPr>
                        <a:t>R. Se pensais numa linguagem formada de palavras e de sílabas, não; mas num meio de se comunicarem entre si, então, sim. Eles se dizem muito mais coisas do que supondes, mas a sua linguagem é limitada, como as próprias ideias, às suas necessidades.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9693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1772817"/>
            <a:ext cx="3672408" cy="3290081"/>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fontAlgn="auto">
              <a:spcAft>
                <a:spcPts val="0"/>
              </a:spcAft>
              <a:buNone/>
              <a:defRPr/>
            </a:pPr>
            <a:r>
              <a:rPr lang="pt-BR" sz="3600" i="1" dirty="0"/>
              <a:t>602. Os animais progridem pela força das coisas e não pela vontade, por isso não estão sujeitos à expiação. </a:t>
            </a:r>
          </a:p>
          <a:p>
            <a:pPr marL="0" indent="0" fontAlgn="auto">
              <a:spcAft>
                <a:spcPts val="0"/>
              </a:spcAft>
              <a:buNone/>
              <a:defRPr/>
            </a:pPr>
            <a:endParaRPr lang="pt-BR" sz="3600" i="1" dirty="0"/>
          </a:p>
          <a:p>
            <a:pPr marL="0" indent="0" fontAlgn="auto">
              <a:spcAft>
                <a:spcPts val="0"/>
              </a:spcAft>
              <a:buNone/>
              <a:defRPr/>
            </a:pPr>
            <a:endParaRPr lang="pt-BR" sz="3600" i="1" dirty="0"/>
          </a:p>
        </p:txBody>
      </p:sp>
      <p:sp>
        <p:nvSpPr>
          <p:cNvPr id="4" name="Retângulo 3"/>
          <p:cNvSpPr/>
          <p:nvPr/>
        </p:nvSpPr>
        <p:spPr>
          <a:xfrm>
            <a:off x="1728272" y="5322872"/>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602</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34824" name="Picture 3" descr="C:\Users\Homero\Pictures\zeb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350" y="1052514"/>
            <a:ext cx="6597650"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0759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6" y="2790883"/>
            <a:ext cx="4541832" cy="230425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“Não Para eles o homem é um deus, como outrora os Espíritos eram deuses para o homem.”</a:t>
            </a:r>
          </a:p>
          <a:p>
            <a:pPr marL="0" indent="0" algn="just" fontAlgn="auto">
              <a:spcAft>
                <a:spcPts val="0"/>
              </a:spcAft>
              <a:buNone/>
              <a:defRPr/>
            </a:pPr>
            <a:endParaRPr lang="pt-BR" sz="3600" i="1" dirty="0"/>
          </a:p>
          <a:p>
            <a:pPr marL="182880" indent="-182880" algn="just" fontAlgn="auto">
              <a:spcAft>
                <a:spcPts val="0"/>
              </a:spcAft>
              <a:defRPr/>
            </a:pPr>
            <a:endParaRPr lang="pt-BR" sz="3600" i="1" dirty="0"/>
          </a:p>
        </p:txBody>
      </p:sp>
      <p:sp>
        <p:nvSpPr>
          <p:cNvPr id="4" name="Retângulo 3"/>
          <p:cNvSpPr/>
          <p:nvPr/>
        </p:nvSpPr>
        <p:spPr>
          <a:xfrm>
            <a:off x="1769016" y="5307481"/>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603</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5" name="Picture 3" descr="C:\Users\Homero\Pictures\Koal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606239"/>
            <a:ext cx="3292624" cy="24694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tângulo 1"/>
          <p:cNvSpPr/>
          <p:nvPr/>
        </p:nvSpPr>
        <p:spPr>
          <a:xfrm>
            <a:off x="251520" y="1412777"/>
            <a:ext cx="8333184"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603.Nos mundos superiores os animais conhecem a Deus?</a:t>
            </a:r>
          </a:p>
        </p:txBody>
      </p:sp>
    </p:spTree>
    <p:extLst>
      <p:ext uri="{BB962C8B-B14F-4D97-AF65-F5344CB8AC3E}">
        <p14:creationId xmlns:p14="http://schemas.microsoft.com/office/powerpoint/2010/main" val="394224383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01570" y="1484784"/>
            <a:ext cx="8784975" cy="122413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604. Deus não criou os animais para permanecer na inferioridade. Na Natureza, tudo se encadeia. </a:t>
            </a:r>
          </a:p>
          <a:p>
            <a:pPr marL="182880" indent="-182880" algn="just" fontAlgn="auto">
              <a:spcAft>
                <a:spcPts val="0"/>
              </a:spcAft>
              <a:defRPr/>
            </a:pPr>
            <a:endParaRPr lang="pt-BR" sz="3600" i="1" dirty="0"/>
          </a:p>
          <a:p>
            <a:pPr marL="182880" indent="-182880" algn="just" fontAlgn="auto">
              <a:spcAft>
                <a:spcPts val="0"/>
              </a:spcAft>
              <a:defRPr/>
            </a:pPr>
            <a:endParaRPr lang="pt-BR" sz="3600" i="1" dirty="0"/>
          </a:p>
        </p:txBody>
      </p:sp>
      <p:sp>
        <p:nvSpPr>
          <p:cNvPr id="4" name="Retângulo 3"/>
          <p:cNvSpPr/>
          <p:nvPr/>
        </p:nvSpPr>
        <p:spPr>
          <a:xfrm>
            <a:off x="1430680" y="5367052"/>
            <a:ext cx="6434134"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604 e 604a</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
        <p:nvSpPr>
          <p:cNvPr id="5" name="Retângulo 4"/>
          <p:cNvSpPr/>
          <p:nvPr/>
        </p:nvSpPr>
        <p:spPr>
          <a:xfrm>
            <a:off x="3833232" y="2924944"/>
            <a:ext cx="5184576"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604ª.A inteligência é um ponto de contato entre os animais e o homem embora a grande diferença entre eles. </a:t>
            </a:r>
          </a:p>
        </p:txBody>
      </p:sp>
      <p:pic>
        <p:nvPicPr>
          <p:cNvPr id="6" name="Picture 4" descr="C:\Users\Homero\Pictures\filhot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822" y="3080940"/>
            <a:ext cx="3197067" cy="199784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394199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47412" y="1361020"/>
            <a:ext cx="8608556" cy="1443608"/>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rmAutofit/>
          </a:bodyPr>
          <a:lstStyle/>
          <a:p>
            <a:pPr marL="0" indent="0" algn="just" fontAlgn="auto">
              <a:spcAft>
                <a:spcPts val="0"/>
              </a:spcAft>
              <a:buNone/>
              <a:defRPr/>
            </a:pPr>
            <a:r>
              <a:rPr lang="pt-BR" sz="3600" i="1" dirty="0"/>
              <a:t>605.O homem não tem duas almas, mas duas naturezas, a animal e a espiritual. </a:t>
            </a:r>
          </a:p>
          <a:p>
            <a:pPr marL="182880" indent="-182880" algn="just" fontAlgn="auto">
              <a:spcAft>
                <a:spcPts val="0"/>
              </a:spcAft>
              <a:defRPr/>
            </a:pPr>
            <a:endParaRPr lang="pt-BR" sz="3600" i="1" dirty="0"/>
          </a:p>
          <a:p>
            <a:pPr marL="182880" indent="-182880" algn="just" fontAlgn="auto">
              <a:spcAft>
                <a:spcPts val="0"/>
              </a:spcAft>
              <a:defRPr/>
            </a:pPr>
            <a:endParaRPr lang="pt-BR" sz="3600" i="1" dirty="0"/>
          </a:p>
        </p:txBody>
      </p:sp>
      <p:sp>
        <p:nvSpPr>
          <p:cNvPr id="4" name="Retângulo 3"/>
          <p:cNvSpPr/>
          <p:nvPr/>
        </p:nvSpPr>
        <p:spPr>
          <a:xfrm>
            <a:off x="1259632" y="5483633"/>
            <a:ext cx="6434134"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605 e 605a</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
        <p:nvSpPr>
          <p:cNvPr id="5" name="Retângulo 4"/>
          <p:cNvSpPr/>
          <p:nvPr/>
        </p:nvSpPr>
        <p:spPr>
          <a:xfrm>
            <a:off x="3491880" y="2804282"/>
            <a:ext cx="5364088"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605ª. A alma do animal e a do homem são tão distintas uma da outra, que uma não pode animar o corpo da outra. </a:t>
            </a:r>
          </a:p>
        </p:txBody>
      </p:sp>
      <p:pic>
        <p:nvPicPr>
          <p:cNvPr id="37899" name="Picture 2" descr="http://greendaykennel.files.wordpress.com/2012/05/familia_anim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6" y="2700338"/>
            <a:ext cx="321627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012528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07026" y="5363379"/>
            <a:ext cx="5071392"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le – q . 606 </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
        <p:nvSpPr>
          <p:cNvPr id="4" name="Retângulo 3"/>
          <p:cNvSpPr/>
          <p:nvPr/>
        </p:nvSpPr>
        <p:spPr>
          <a:xfrm>
            <a:off x="251520" y="1340768"/>
            <a:ext cx="8712968"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606. </a:t>
            </a: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Donde tiram os animais o princípio inteligente que constitui a alma de natureza especial de que são dotados?</a:t>
            </a:r>
            <a:r>
              <a:rPr kumimoji="0" lang="pt-BR" sz="36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t>
            </a:r>
          </a:p>
        </p:txBody>
      </p:sp>
      <p:pic>
        <p:nvPicPr>
          <p:cNvPr id="38920" name="Picture 4" descr="http://4.bp.blogspot.com/_mNglM9WCxPQ/SoNhoNgWrQI/AAAAAAAAACo/3MUKILLqn4k/s400/macak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888" y="2990850"/>
            <a:ext cx="3810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p:nvPr/>
        </p:nvSpPr>
        <p:spPr>
          <a:xfrm>
            <a:off x="677442" y="3429001"/>
            <a:ext cx="3930563"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R. “Do elemento </a:t>
            </a:r>
            <a:b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b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inteligente universal.”</a:t>
            </a:r>
          </a:p>
        </p:txBody>
      </p:sp>
    </p:spTree>
    <p:extLst>
      <p:ext uri="{BB962C8B-B14F-4D97-AF65-F5344CB8AC3E}">
        <p14:creationId xmlns:p14="http://schemas.microsoft.com/office/powerpoint/2010/main" val="255109249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043609" y="5307481"/>
            <a:ext cx="5821787"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606a</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39941" name="Picture 4" descr="http://1.bp.blogspot.com/-F9_3H78_Dd0/TZDBSZZdt8I/AAAAAAAABUM/qWOMvPGwXpM/s1600/homoSapien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1493838"/>
            <a:ext cx="2379662"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ço Reservado para Conteúdo 2"/>
          <p:cNvSpPr>
            <a:spLocks noGrp="1"/>
          </p:cNvSpPr>
          <p:nvPr>
            <p:ph idx="1"/>
          </p:nvPr>
        </p:nvSpPr>
        <p:spPr>
          <a:xfrm>
            <a:off x="429660" y="2420888"/>
            <a:ext cx="6282012" cy="2247264"/>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606. a) A inteligência do homem e do animal emanam de um único princípio inteligente. No homem ela está mais elaborada. </a:t>
            </a:r>
          </a:p>
          <a:p>
            <a:pPr marL="182880" indent="-182880" algn="just" fontAlgn="auto">
              <a:spcAft>
                <a:spcPts val="0"/>
              </a:spcAft>
              <a:defRPr/>
            </a:pPr>
            <a:endParaRPr lang="pt-BR" sz="3600" i="1" dirty="0"/>
          </a:p>
        </p:txBody>
      </p:sp>
    </p:spTree>
    <p:extLst>
      <p:ext uri="{BB962C8B-B14F-4D97-AF65-F5344CB8AC3E}">
        <p14:creationId xmlns:p14="http://schemas.microsoft.com/office/powerpoint/2010/main" val="39549812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20215" y="2420888"/>
            <a:ext cx="7128792" cy="2520280"/>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fontAlgn="auto">
              <a:spcAft>
                <a:spcPts val="0"/>
              </a:spcAft>
              <a:buNone/>
              <a:defRPr/>
            </a:pPr>
            <a:r>
              <a:rPr lang="pt-BR" sz="3600" i="1" dirty="0"/>
              <a:t>607. Onde passa o Espírito na primeira fase do seu desenvolvimento?</a:t>
            </a:r>
          </a:p>
          <a:p>
            <a:pPr marL="0" indent="0" fontAlgn="auto">
              <a:spcAft>
                <a:spcPts val="0"/>
              </a:spcAft>
              <a:buNone/>
              <a:defRPr/>
            </a:pPr>
            <a:r>
              <a:rPr lang="pt-BR" sz="3600" i="1" dirty="0"/>
              <a:t>“Numa série de existências que precedem o período a que chamais humanidade.”</a:t>
            </a:r>
          </a:p>
        </p:txBody>
      </p:sp>
      <p:sp>
        <p:nvSpPr>
          <p:cNvPr id="5" name="Retângulo 4"/>
          <p:cNvSpPr/>
          <p:nvPr/>
        </p:nvSpPr>
        <p:spPr>
          <a:xfrm>
            <a:off x="575755" y="5461816"/>
            <a:ext cx="5882701"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607 </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40968" name="Picture 2" descr="http://photos1.blogger.com/blogger/1618/2975/1600/homo_habil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1325564"/>
            <a:ext cx="2157412"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6993552" y="5523372"/>
            <a:ext cx="2016224"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HOMINÍDEOS </a:t>
            </a:r>
            <a:endParaRPr kumimoji="0" lang="pt-BR" sz="16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84289855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259633" y="5477056"/>
            <a:ext cx="5889113"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607a</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41989" name="Picture 2" descr="http://www.informedtrades.com/members/jaro-g-/albums/what-about-pictures/160-homo-habilis-sapiens-source-www-eromism-com-img-homo_habilis_sapiens-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513" y="2205039"/>
            <a:ext cx="2868612"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163594" y="2538471"/>
            <a:ext cx="6062088"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600" b="0" i="1"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607a. Nos seres inferiores da natureza, o princípio inteligente se elabora e se individualiza pouco a pouco. </a:t>
            </a:r>
          </a:p>
        </p:txBody>
      </p:sp>
    </p:spTree>
    <p:extLst>
      <p:ext uri="{BB962C8B-B14F-4D97-AF65-F5344CB8AC3E}">
        <p14:creationId xmlns:p14="http://schemas.microsoft.com/office/powerpoint/2010/main" val="30172886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915816" y="2764150"/>
            <a:ext cx="5976664" cy="1872208"/>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607b. O período de humanização começa geralmente em mundos ainda inferiores à Terra. </a:t>
            </a:r>
          </a:p>
        </p:txBody>
      </p:sp>
      <p:sp>
        <p:nvSpPr>
          <p:cNvPr id="5" name="Retângulo 4"/>
          <p:cNvSpPr/>
          <p:nvPr/>
        </p:nvSpPr>
        <p:spPr>
          <a:xfrm>
            <a:off x="1251249" y="5292241"/>
            <a:ext cx="5877891"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607b  </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43016" name="Picture 2" descr="http://creationsciencenews.files.wordpress.com/2010/08/neandertal2.jpg?w=389&amp;h=3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2349501"/>
            <a:ext cx="26035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0852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95537" y="3473826"/>
            <a:ext cx="8352929" cy="1875656"/>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just" fontAlgn="auto">
              <a:spcAft>
                <a:spcPts val="0"/>
              </a:spcAft>
              <a:buNone/>
              <a:defRPr/>
            </a:pPr>
            <a:r>
              <a:rPr lang="pt-BR" sz="3600" i="1" dirty="0"/>
              <a:t>608. Após a morte, o espírito não tem a consciência de suas existências anteriores ao período de humanidade. </a:t>
            </a:r>
          </a:p>
        </p:txBody>
      </p:sp>
      <p:sp>
        <p:nvSpPr>
          <p:cNvPr id="5" name="Retângulo 4"/>
          <p:cNvSpPr/>
          <p:nvPr/>
        </p:nvSpPr>
        <p:spPr>
          <a:xfrm>
            <a:off x="1604576" y="5307632"/>
            <a:ext cx="561019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Allan Kardec - </a:t>
            </a:r>
            <a:r>
              <a:rPr kumimoji="0" lang="pt-BR" sz="2000" b="1" i="0" u="none" strike="noStrike" kern="1200" cap="small" spc="0" normalizeH="0" baseline="0" noProof="0" dirty="0">
                <a:ln>
                  <a:noFill/>
                </a:ln>
                <a:solidFill>
                  <a:srgbClr val="000000"/>
                </a:solidFill>
                <a:effectLst/>
                <a:uLnTx/>
                <a:uFillTx/>
                <a:latin typeface="Bell MT"/>
                <a:ea typeface="+mn-ea"/>
                <a:cs typeface="Arial" panose="020B0604020202020204" pitchFamily="34" charset="0"/>
              </a:rPr>
              <a:t>O Livro dos Espíritos – q . 608</a:t>
            </a:r>
            <a:endParaRPr kumimoji="0" lang="pt-BR" sz="20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pic>
        <p:nvPicPr>
          <p:cNvPr id="7171" name="Picture 3" descr="C:\Users\Homero\Pictures\Evo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254" y="1340768"/>
            <a:ext cx="4238962"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71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434897" y="780051"/>
          <a:ext cx="8363415" cy="5212080"/>
        </p:xfrm>
        <a:graphic>
          <a:graphicData uri="http://schemas.openxmlformats.org/drawingml/2006/table">
            <a:tbl>
              <a:tblPr firstRow="1" bandRow="1">
                <a:tableStyleId>{5C22544A-7EE6-4342-B048-85BDC9FD1C3A}</a:tableStyleId>
              </a:tblPr>
              <a:tblGrid>
                <a:gridCol w="8363415">
                  <a:extLst>
                    <a:ext uri="{9D8B030D-6E8A-4147-A177-3AD203B41FA5}">
                      <a16:colId xmlns:a16="http://schemas.microsoft.com/office/drawing/2014/main" val="1244802210"/>
                    </a:ext>
                  </a:extLst>
                </a:gridCol>
              </a:tblGrid>
              <a:tr h="5151826">
                <a:tc>
                  <a:txBody>
                    <a:bodyPr/>
                    <a:lstStyle/>
                    <a:p>
                      <a:pPr algn="just"/>
                      <a:r>
                        <a:rPr lang="pt-BR" sz="2400" dirty="0"/>
                        <a:t>594.a. Há animais que não possuem voz; esses não parecem destituídos de linguagem?</a:t>
                      </a:r>
                    </a:p>
                    <a:p>
                      <a:pPr algn="just"/>
                      <a:endParaRPr lang="pt-BR" sz="2400" dirty="0"/>
                    </a:p>
                    <a:p>
                      <a:pPr algn="just"/>
                      <a:r>
                        <a:rPr lang="pt-BR" sz="2400" dirty="0">
                          <a:solidFill>
                            <a:srgbClr val="FFFF00"/>
                          </a:solidFill>
                        </a:rPr>
                        <a:t>R. Compreendem- se por outros meios. Vós, homens, não tendes mais do que a palavra para vos comunicardes? E dos mudos, que dizeis? Os animais, sendo dotados da vida de relação, têm meios de se prevenir e de exprimir as sensações que experimentam. Pensas que os peixes não se entendem? O homem não tem o privilégio da linguagem, mas a dos animais é instintiva e limitada pelo círculo exclusivo das suas necessidades e das suas ideias, enquanto a do homem é perfectível e se presta a todas as concepções da sua inteligência.</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1080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9512" y="2202974"/>
            <a:ext cx="4680520" cy="2810202"/>
          </a:xfrm>
          <a:noFill/>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oAutofit/>
          </a:bodyPr>
          <a:lstStyle/>
          <a:p>
            <a:pPr marL="0" indent="0" algn="ctr" fontAlgn="auto">
              <a:spcAft>
                <a:spcPts val="0"/>
              </a:spcAft>
              <a:buNone/>
              <a:defRPr/>
            </a:pPr>
            <a:r>
              <a:rPr lang="pt-BR" sz="3600" i="1" dirty="0"/>
              <a:t>612.O espírito que animou o corpo de um homem não encarna mais em um corpo de animal. Não há retrocesso na lei.</a:t>
            </a:r>
          </a:p>
          <a:p>
            <a:pPr marL="0" indent="0" algn="just" fontAlgn="auto">
              <a:spcAft>
                <a:spcPts val="0"/>
              </a:spcAft>
              <a:buNone/>
              <a:defRPr/>
            </a:pPr>
            <a:endParaRPr lang="pt-BR" sz="3600" i="1" dirty="0"/>
          </a:p>
        </p:txBody>
      </p:sp>
      <p:sp>
        <p:nvSpPr>
          <p:cNvPr id="4" name="Retângulo 3"/>
          <p:cNvSpPr/>
          <p:nvPr/>
        </p:nvSpPr>
        <p:spPr>
          <a:xfrm>
            <a:off x="611560" y="5268660"/>
            <a:ext cx="7560840" cy="4001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Espíritos - livro 2, cap. 11 - metempsicose</a:t>
            </a:r>
          </a:p>
        </p:txBody>
      </p:sp>
      <p:pic>
        <p:nvPicPr>
          <p:cNvPr id="8195" name="Picture 3" descr="C:\Users\Homero\Pictures\FE E EVOLUÇÃ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272670"/>
            <a:ext cx="3544570" cy="266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166838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1556792"/>
            <a:ext cx="8229600" cy="742950"/>
          </a:xfrm>
        </p:spPr>
        <p:txBody>
          <a:bodyPr/>
          <a:lstStyle/>
          <a:p>
            <a:pPr fontAlgn="auto">
              <a:spcAft>
                <a:spcPts val="0"/>
              </a:spcAft>
              <a:defRPr/>
            </a:pPr>
            <a:r>
              <a:rPr lang="pt-BR" b="1" cap="all" dirty="0">
                <a:ln w="9000" cmpd="sng">
                  <a:solidFill>
                    <a:schemeClr val="accent4">
                      <a:lumMod val="50000"/>
                    </a:schemeClr>
                  </a:solidFill>
                  <a:prstDash val="solid"/>
                </a:ln>
                <a:solidFill>
                  <a:schemeClr val="accent4">
                    <a:lumMod val="50000"/>
                  </a:schemeClr>
                </a:solidFill>
                <a:effectLst>
                  <a:reflection blurRad="12700" stA="28000" endPos="45000" dist="1000" dir="5400000" sy="-100000" algn="bl" rotWithShape="0"/>
                </a:effectLst>
              </a:rPr>
              <a:t>Há mediunidade em animais?</a:t>
            </a:r>
            <a:endParaRPr lang="pt-BR" dirty="0">
              <a:ln w="9000" cmpd="sng">
                <a:solidFill>
                  <a:schemeClr val="accent4">
                    <a:lumMod val="50000"/>
                  </a:schemeClr>
                </a:solidFill>
                <a:prstDash val="solid"/>
              </a:ln>
              <a:solidFill>
                <a:schemeClr val="accent4">
                  <a:lumMod val="50000"/>
                </a:schemeClr>
              </a:solidFill>
            </a:endParaRPr>
          </a:p>
        </p:txBody>
      </p:sp>
      <p:sp>
        <p:nvSpPr>
          <p:cNvPr id="3" name="Espaço Reservado para Conteúdo 2"/>
          <p:cNvSpPr>
            <a:spLocks noGrp="1"/>
          </p:cNvSpPr>
          <p:nvPr>
            <p:ph idx="1"/>
          </p:nvPr>
        </p:nvSpPr>
        <p:spPr>
          <a:xfrm>
            <a:off x="244476" y="2708276"/>
            <a:ext cx="6346825" cy="2519363"/>
          </a:xfrm>
        </p:spPr>
        <p:txBody>
          <a:bodyPr rtlCol="0">
            <a:noAutofit/>
          </a:bodyPr>
          <a:lstStyle/>
          <a:p>
            <a:pPr marL="0" indent="0" algn="just" fontAlgn="auto">
              <a:spcAft>
                <a:spcPts val="0"/>
              </a:spcAft>
              <a:buNone/>
              <a:defRPr/>
            </a:pPr>
            <a:r>
              <a:rPr lang="pt-BR" sz="3600" i="1" dirty="0"/>
              <a:t>Podem os animais ser médiuns?</a:t>
            </a:r>
          </a:p>
          <a:p>
            <a:pPr marL="0" indent="0" algn="just" fontAlgn="auto">
              <a:spcAft>
                <a:spcPts val="0"/>
              </a:spcAft>
              <a:buNone/>
              <a:defRPr/>
            </a:pPr>
            <a:r>
              <a:rPr lang="pt-BR" sz="3600" i="1" dirty="0"/>
              <a:t>A mediunidade é uma faculdade do reino hominal. Os animais não são médiuns. </a:t>
            </a:r>
          </a:p>
          <a:p>
            <a:pPr marL="182880" indent="-182880" algn="just" fontAlgn="auto">
              <a:spcAft>
                <a:spcPts val="0"/>
              </a:spcAft>
              <a:defRPr/>
            </a:pPr>
            <a:endParaRPr lang="pt-BR" sz="3600" i="1" dirty="0"/>
          </a:p>
        </p:txBody>
      </p:sp>
      <p:pic>
        <p:nvPicPr>
          <p:cNvPr id="46084" name="Picture 2" descr="http://comoquiabocru.com/wp-content/uploads/2009/04/golden-retrivi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3448050"/>
            <a:ext cx="2552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71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9188" y="1340768"/>
            <a:ext cx="8229600" cy="742950"/>
          </a:xfrm>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pPr fontAlgn="auto">
              <a:spcAft>
                <a:spcPts val="0"/>
              </a:spcAft>
              <a:defRPr/>
            </a:pPr>
            <a:br>
              <a:rPr lang="fr-F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r>
              <a:rPr lang="fr-F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Mediunidade nos animais</a:t>
            </a: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endPar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endParaRPr>
          </a:p>
        </p:txBody>
      </p:sp>
      <p:sp>
        <p:nvSpPr>
          <p:cNvPr id="3" name="Espaço Reservado para Conteúdo 2"/>
          <p:cNvSpPr>
            <a:spLocks noGrp="1"/>
          </p:cNvSpPr>
          <p:nvPr>
            <p:ph idx="1"/>
          </p:nvPr>
        </p:nvSpPr>
        <p:spPr>
          <a:xfrm>
            <a:off x="457200" y="2057400"/>
            <a:ext cx="8229600" cy="3205400"/>
          </a:xfrm>
          <a:noFill/>
          <a:scene3d>
            <a:camera prst="orthographicFront">
              <a:rot lat="0" lon="0" rev="0"/>
            </a:camera>
            <a:lightRig rig="balanced" dir="t">
              <a:rot lat="0" lon="0" rev="8700000"/>
            </a:lightRig>
          </a:scene3d>
          <a:sp3d>
            <a:bevelT w="190500" h="38100"/>
          </a:sp3d>
        </p:spPr>
        <p:txBody>
          <a:bodyPr rtlCol="0">
            <a:normAutofit/>
          </a:bodyPr>
          <a:lstStyle/>
          <a:p>
            <a:pPr marL="0" indent="0" algn="just" fontAlgn="auto">
              <a:spcAft>
                <a:spcPts val="0"/>
              </a:spcAft>
              <a:buNone/>
              <a:defRPr/>
            </a:pPr>
            <a:r>
              <a:rPr lang="pt-BR" sz="3200" i="1" dirty="0"/>
              <a:t>Podem os animais ser médiuns?</a:t>
            </a:r>
          </a:p>
          <a:p>
            <a:pPr marL="0" indent="0" algn="just" fontAlgn="auto">
              <a:spcAft>
                <a:spcPts val="0"/>
              </a:spcAft>
              <a:buNone/>
              <a:defRPr/>
            </a:pPr>
            <a:r>
              <a:rPr lang="pt-BR" sz="3200" i="1" dirty="0"/>
              <a:t>Sabeis que tomamos ao cérebro do médium os elementos necessários a dar ao nosso pensamento uma forma que vos seja sensível e apreensível; é com o auxílio dos materiais que possui, que o médium traduz o nosso pensamento em linguagem vulgar. </a:t>
            </a:r>
          </a:p>
          <a:p>
            <a:pPr marL="182880" indent="-182880" algn="just" fontAlgn="auto">
              <a:spcAft>
                <a:spcPts val="0"/>
              </a:spcAft>
              <a:defRPr/>
            </a:pPr>
            <a:endParaRPr lang="pt-BR" sz="3200" i="1" dirty="0"/>
          </a:p>
          <a:p>
            <a:pPr marL="182880" indent="-182880" algn="just" fontAlgn="auto">
              <a:spcAft>
                <a:spcPts val="0"/>
              </a:spcAft>
              <a:defRPr/>
            </a:pPr>
            <a:endParaRPr lang="pt-BR" sz="3200" i="1" dirty="0"/>
          </a:p>
        </p:txBody>
      </p:sp>
      <p:sp>
        <p:nvSpPr>
          <p:cNvPr id="4" name="Retângulo 3"/>
          <p:cNvSpPr/>
          <p:nvPr/>
        </p:nvSpPr>
        <p:spPr>
          <a:xfrm>
            <a:off x="1475656" y="5447466"/>
            <a:ext cx="6264696"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Médiuns – Allan Kardec </a:t>
            </a: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Cap. XXII </a:t>
            </a: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234 </a:t>
            </a:r>
            <a:endPar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427951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7484" y="1484784"/>
            <a:ext cx="8229600" cy="742950"/>
          </a:xfrm>
        </p:spPr>
        <p:txBody>
          <a:bodyPr>
            <a:normAutofit fontScale="90000"/>
          </a:bodyPr>
          <a:lstStyle/>
          <a:p>
            <a:pPr fontAlgn="auto">
              <a:spcAft>
                <a:spcPts val="0"/>
              </a:spcAft>
              <a:defRPr/>
            </a:pPr>
            <a:br>
              <a:rPr lang="fr-F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r>
              <a:rPr lang="fr-F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Mediunidade nos animais</a:t>
            </a: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endPar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endParaRPr>
          </a:p>
        </p:txBody>
      </p:sp>
      <p:sp>
        <p:nvSpPr>
          <p:cNvPr id="3" name="Espaço Reservado para Conteúdo 2"/>
          <p:cNvSpPr>
            <a:spLocks noGrp="1"/>
          </p:cNvSpPr>
          <p:nvPr>
            <p:ph idx="1"/>
          </p:nvPr>
        </p:nvSpPr>
        <p:spPr>
          <a:xfrm>
            <a:off x="366714" y="2276475"/>
            <a:ext cx="8308975" cy="3024188"/>
          </a:xfrm>
        </p:spPr>
        <p:txBody>
          <a:bodyPr rtlCol="0">
            <a:noAutofit/>
          </a:bodyPr>
          <a:lstStyle/>
          <a:p>
            <a:pPr marL="0" indent="0" algn="just" fontAlgn="auto">
              <a:spcAft>
                <a:spcPts val="0"/>
              </a:spcAft>
              <a:buNone/>
              <a:defRPr/>
            </a:pPr>
            <a:r>
              <a:rPr lang="pt-BR" sz="3200" i="1" dirty="0"/>
              <a:t>Ora bem! Que elementos encontraríamos no cérebro de um animal? Tem ele ali palavras, números, letras, sinais quaisquer, semelhantes aos que existem no homem, mesmo no menos inteligente? </a:t>
            </a:r>
            <a:r>
              <a:rPr lang="pt-BR" sz="3200" b="1" i="1" dirty="0"/>
              <a:t>Deveis então concluir que os animais não podem servir de intérpretes.</a:t>
            </a:r>
          </a:p>
          <a:p>
            <a:pPr marL="0" indent="0" algn="just" fontAlgn="auto">
              <a:spcAft>
                <a:spcPts val="0"/>
              </a:spcAft>
              <a:buNone/>
              <a:defRPr/>
            </a:pPr>
            <a:endParaRPr lang="pt-BR" sz="3200" i="1" dirty="0"/>
          </a:p>
          <a:p>
            <a:pPr marL="0" indent="0" algn="just" fontAlgn="auto">
              <a:spcAft>
                <a:spcPts val="0"/>
              </a:spcAft>
              <a:buNone/>
              <a:defRPr/>
            </a:pPr>
            <a:endParaRPr lang="pt-BR" sz="3200" i="1" dirty="0"/>
          </a:p>
          <a:p>
            <a:pPr marL="182880" indent="-182880" algn="just" fontAlgn="auto">
              <a:spcAft>
                <a:spcPts val="0"/>
              </a:spcAft>
              <a:defRPr/>
            </a:pPr>
            <a:endParaRPr lang="pt-BR" sz="3200" i="1" dirty="0"/>
          </a:p>
          <a:p>
            <a:pPr marL="182880" indent="-182880" algn="just" fontAlgn="auto">
              <a:spcAft>
                <a:spcPts val="0"/>
              </a:spcAft>
              <a:defRPr/>
            </a:pPr>
            <a:endParaRPr lang="pt-BR" sz="3200" i="1" dirty="0"/>
          </a:p>
        </p:txBody>
      </p:sp>
      <p:sp>
        <p:nvSpPr>
          <p:cNvPr id="4" name="Retângulo 3"/>
          <p:cNvSpPr/>
          <p:nvPr/>
        </p:nvSpPr>
        <p:spPr>
          <a:xfrm>
            <a:off x="1349936" y="5430440"/>
            <a:ext cx="6264696"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Médiuns – Allan Kardec </a:t>
            </a: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Cap. XXII </a:t>
            </a: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234 </a:t>
            </a:r>
            <a:endPar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Tree>
    <p:extLst>
      <p:ext uri="{BB962C8B-B14F-4D97-AF65-F5344CB8AC3E}">
        <p14:creationId xmlns:p14="http://schemas.microsoft.com/office/powerpoint/2010/main" val="32362500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50825" y="2205039"/>
            <a:ext cx="8642350" cy="3024187"/>
          </a:xfrm>
        </p:spPr>
        <p:txBody>
          <a:bodyPr rtlCol="0">
            <a:noAutofit/>
          </a:bodyPr>
          <a:lstStyle/>
          <a:p>
            <a:pPr marL="0" indent="0" algn="just" fontAlgn="auto">
              <a:spcAft>
                <a:spcPts val="0"/>
              </a:spcAft>
              <a:buNone/>
              <a:defRPr/>
            </a:pPr>
            <a:r>
              <a:rPr lang="pt-BR" sz="3200" i="1" dirty="0"/>
              <a:t>É certo que os espíritos podem tornar-se </a:t>
            </a:r>
            <a:r>
              <a:rPr lang="pt-BR" sz="3200" i="1" u="sng" dirty="0"/>
              <a:t>visíveis e tangíveis aos animais</a:t>
            </a:r>
            <a:r>
              <a:rPr lang="pt-BR" sz="3200" i="1" dirty="0"/>
              <a:t> e, muitas vezes, o terror súbito que eles denotam, sem que lhe percebais a causa, é determinado pela visão de um ou de muitos Espíritos, mal-intencionados com relação aos indivíduos presentes, ou com relação aos donos dos animais. </a:t>
            </a:r>
          </a:p>
          <a:p>
            <a:pPr marL="182880" indent="-182880" algn="just" fontAlgn="auto">
              <a:spcAft>
                <a:spcPts val="0"/>
              </a:spcAft>
              <a:defRPr/>
            </a:pPr>
            <a:endParaRPr lang="pt-BR" sz="3200" i="1" dirty="0"/>
          </a:p>
        </p:txBody>
      </p:sp>
      <p:sp>
        <p:nvSpPr>
          <p:cNvPr id="4" name="Retângulo 3"/>
          <p:cNvSpPr/>
          <p:nvPr/>
        </p:nvSpPr>
        <p:spPr>
          <a:xfrm>
            <a:off x="1547664" y="5373216"/>
            <a:ext cx="6264696"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O Livro dos Médiuns – Allan Kardec </a:t>
            </a: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a:t>
            </a:r>
            <a:r>
              <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Cap. XXII </a:t>
            </a:r>
            <a:r>
              <a:rPr kumimoji="0" lang="pt-BR" sz="1800" b="1" i="0" u="none" strike="noStrike" kern="1200" cap="none" spc="0" normalizeH="0" baseline="0" noProof="0" dirty="0">
                <a:ln>
                  <a:noFill/>
                </a:ln>
                <a:solidFill>
                  <a:srgbClr val="000000"/>
                </a:solidFill>
                <a:effectLst/>
                <a:uLnTx/>
                <a:uFillTx/>
                <a:latin typeface="Bell MT"/>
                <a:ea typeface="+mn-ea"/>
                <a:cs typeface="Arial" panose="020B0604020202020204" pitchFamily="34" charset="0"/>
              </a:rPr>
              <a:t>» 234 </a:t>
            </a:r>
            <a:endParaRPr kumimoji="0" lang="pt-BR" sz="1800" b="0" i="0" u="none" strike="noStrike" kern="1200" cap="none" spc="0" normalizeH="0" baseline="0" noProof="0" dirty="0">
              <a:ln>
                <a:noFill/>
              </a:ln>
              <a:solidFill>
                <a:srgbClr val="000000"/>
              </a:solidFill>
              <a:effectLst/>
              <a:uLnTx/>
              <a:uFillTx/>
              <a:latin typeface="Bell MT"/>
              <a:ea typeface="+mn-ea"/>
              <a:cs typeface="Arial" panose="020B0604020202020204" pitchFamily="34" charset="0"/>
            </a:endParaRPr>
          </a:p>
        </p:txBody>
      </p:sp>
      <p:sp>
        <p:nvSpPr>
          <p:cNvPr id="10" name="Título 1"/>
          <p:cNvSpPr>
            <a:spLocks noGrp="1"/>
          </p:cNvSpPr>
          <p:nvPr>
            <p:ph type="title"/>
          </p:nvPr>
        </p:nvSpPr>
        <p:spPr>
          <a:xfrm>
            <a:off x="395536" y="1412776"/>
            <a:ext cx="8229600" cy="742950"/>
          </a:xfrm>
        </p:spPr>
        <p:txBody>
          <a:bodyPr>
            <a:normAutofit fontScale="90000"/>
          </a:bodyPr>
          <a:lstStyle/>
          <a:p>
            <a:pPr fontAlgn="auto">
              <a:spcAft>
                <a:spcPts val="0"/>
              </a:spcAft>
              <a:defRPr/>
            </a:pPr>
            <a:br>
              <a:rPr lang="fr-F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r>
              <a:rPr lang="fr-F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t>Mediunidade nos animais</a:t>
            </a:r>
            <a:br>
              <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rPr>
            </a:br>
            <a:endParaRPr lang="pt-BR" b="1" cap="all" spc="0" dirty="0">
              <a:ln w="9000" cmpd="sng">
                <a:solidFill>
                  <a:schemeClr val="accent4">
                    <a:shade val="50000"/>
                    <a:satMod val="120000"/>
                  </a:schemeClr>
                </a:solidFill>
                <a:prstDash val="solid"/>
              </a:ln>
              <a:solidFill>
                <a:schemeClr val="tx2">
                  <a:lumMod val="75000"/>
                </a:schemeClr>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1246429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914400" y="2293938"/>
            <a:ext cx="1841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Bell MT" panose="02020503060305020303" pitchFamily="18" charset="0"/>
              </a:defRPr>
            </a:lvl1pPr>
            <a:lvl2pPr marL="742950" indent="-285750">
              <a:defRPr>
                <a:solidFill>
                  <a:schemeClr val="tx1"/>
                </a:solidFill>
                <a:latin typeface="Bell MT" panose="02020503060305020303" pitchFamily="18" charset="0"/>
              </a:defRPr>
            </a:lvl2pPr>
            <a:lvl3pPr marL="1143000" indent="-228600">
              <a:defRPr>
                <a:solidFill>
                  <a:schemeClr val="tx1"/>
                </a:solidFill>
                <a:latin typeface="Bell MT" panose="02020503060305020303" pitchFamily="18" charset="0"/>
              </a:defRPr>
            </a:lvl3pPr>
            <a:lvl4pPr marL="1600200" indent="-228600">
              <a:defRPr>
                <a:solidFill>
                  <a:schemeClr val="tx1"/>
                </a:solidFill>
                <a:latin typeface="Bell MT" panose="02020503060305020303" pitchFamily="18" charset="0"/>
              </a:defRPr>
            </a:lvl4pPr>
            <a:lvl5pPr marL="2057400" indent="-228600">
              <a:defRPr>
                <a:solidFill>
                  <a:schemeClr val="tx1"/>
                </a:solidFill>
                <a:latin typeface="Bell MT" panose="02020503060305020303" pitchFamily="18" charset="0"/>
              </a:defRPr>
            </a:lvl5pPr>
            <a:lvl6pPr marL="2514600" indent="-228600" fontAlgn="base">
              <a:spcBef>
                <a:spcPct val="0"/>
              </a:spcBef>
              <a:spcAft>
                <a:spcPct val="0"/>
              </a:spcAft>
              <a:defRPr>
                <a:solidFill>
                  <a:schemeClr val="tx1"/>
                </a:solidFill>
                <a:latin typeface="Bell MT" panose="02020503060305020303" pitchFamily="18" charset="0"/>
              </a:defRPr>
            </a:lvl6pPr>
            <a:lvl7pPr marL="2971800" indent="-228600" fontAlgn="base">
              <a:spcBef>
                <a:spcPct val="0"/>
              </a:spcBef>
              <a:spcAft>
                <a:spcPct val="0"/>
              </a:spcAft>
              <a:defRPr>
                <a:solidFill>
                  <a:schemeClr val="tx1"/>
                </a:solidFill>
                <a:latin typeface="Bell MT" panose="02020503060305020303" pitchFamily="18" charset="0"/>
              </a:defRPr>
            </a:lvl7pPr>
            <a:lvl8pPr marL="3429000" indent="-228600" fontAlgn="base">
              <a:spcBef>
                <a:spcPct val="0"/>
              </a:spcBef>
              <a:spcAft>
                <a:spcPct val="0"/>
              </a:spcAft>
              <a:defRPr>
                <a:solidFill>
                  <a:schemeClr val="tx1"/>
                </a:solidFill>
                <a:latin typeface="Bell MT" panose="02020503060305020303" pitchFamily="18" charset="0"/>
              </a:defRPr>
            </a:lvl8pPr>
            <a:lvl9pPr marL="3886200" indent="-228600" fontAlgn="base">
              <a:spcBef>
                <a:spcPct val="0"/>
              </a:spcBef>
              <a:spcAft>
                <a:spcPct val="0"/>
              </a:spcAft>
              <a:defRPr>
                <a:solidFill>
                  <a:schemeClr val="tx1"/>
                </a:solidFill>
                <a:latin typeface="Bell MT" panose="02020503060305020303"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t-BR" altLang="pt-BR"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0179" name="Picture 2" descr="C:\Users\Homero\Documents\folder_site\adesivodecar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457325"/>
            <a:ext cx="78740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aixaDeTexto 11"/>
          <p:cNvSpPr txBox="1"/>
          <p:nvPr/>
        </p:nvSpPr>
        <p:spPr>
          <a:xfrm>
            <a:off x="1164357" y="3772556"/>
            <a:ext cx="6552728" cy="92333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400" b="1" i="0" u="none" strike="noStrike" kern="1200" cap="all" spc="0" normalizeH="0" baseline="0" noProof="0" dirty="0">
                <a:ln w="9000" cmpd="sng">
                  <a:solidFill>
                    <a:srgbClr val="506E94">
                      <a:lumMod val="50000"/>
                    </a:srgbClr>
                  </a:solidFill>
                  <a:prstDash val="solid"/>
                </a:ln>
                <a:solidFill>
                  <a:srgbClr val="434342">
                    <a:lumMod val="75000"/>
                  </a:srgbClr>
                </a:solidFill>
                <a:effectLst>
                  <a:outerShdw blurRad="38100" dist="38100" dir="2700000" algn="tl">
                    <a:srgbClr val="000000">
                      <a:alpha val="43137"/>
                    </a:srgbClr>
                  </a:outerShdw>
                  <a:reflection blurRad="12700" stA="28000" endPos="45000" dist="1000" dir="5400000" sy="-100000" algn="bl" rotWithShape="0"/>
                </a:effectLst>
                <a:uLnTx/>
                <a:uFillTx/>
                <a:latin typeface="Bell MT" panose="02020503060305020303" pitchFamily="18" charset="0"/>
                <a:ea typeface="+mn-ea"/>
                <a:cs typeface="Arial" panose="020B0604020202020204" pitchFamily="34" charset="0"/>
              </a:rPr>
              <a:t>Muita paz!</a:t>
            </a:r>
          </a:p>
        </p:txBody>
      </p:sp>
      <p:sp>
        <p:nvSpPr>
          <p:cNvPr id="13" name="CaixaDeTexto 12"/>
          <p:cNvSpPr txBox="1"/>
          <p:nvPr/>
        </p:nvSpPr>
        <p:spPr>
          <a:xfrm>
            <a:off x="323528" y="4617132"/>
            <a:ext cx="8370676" cy="107721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w="12700">
                  <a:solidFill>
                    <a:sysClr val="windowText" lastClr="000000"/>
                  </a:solidFill>
                  <a:prstDash val="solid"/>
                </a:ln>
                <a:solidFill>
                  <a:srgbClr val="434342">
                    <a:lumMod val="75000"/>
                  </a:srgbClr>
                </a:solidFill>
                <a:effectLst>
                  <a:outerShdw blurRad="41275" dist="20320" dir="1800000" algn="tl" rotWithShape="0">
                    <a:srgbClr val="000000">
                      <a:alpha val="40000"/>
                    </a:srgbClr>
                  </a:outerShdw>
                </a:effectLst>
                <a:uLnTx/>
                <a:uFillTx/>
                <a:latin typeface="Bell MT" panose="02020503060305020303" pitchFamily="18" charset="0"/>
                <a:ea typeface="+mn-ea"/>
                <a:cs typeface="Arial" panose="020B0604020202020204" pitchFamily="34" charset="0"/>
              </a:rPr>
              <a:t>Grupo de Estudos Espírita Allan Kardec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w="12700">
                  <a:solidFill>
                    <a:sysClr val="windowText" lastClr="000000"/>
                  </a:solidFill>
                  <a:prstDash val="solid"/>
                </a:ln>
                <a:solidFill>
                  <a:srgbClr val="434342">
                    <a:lumMod val="75000"/>
                  </a:srgbClr>
                </a:solidFill>
                <a:effectLst>
                  <a:outerShdw blurRad="41275" dist="20320" dir="1800000" algn="tl" rotWithShape="0">
                    <a:srgbClr val="000000">
                      <a:alpha val="40000"/>
                    </a:srgbClr>
                  </a:outerShdw>
                </a:effectLst>
                <a:uLnTx/>
                <a:uFillTx/>
                <a:latin typeface="Bell MT" panose="02020503060305020303" pitchFamily="18" charset="0"/>
                <a:ea typeface="+mn-ea"/>
                <a:cs typeface="Arial" panose="020B0604020202020204" pitchFamily="34" charset="0"/>
                <a:hlinkClick r:id="rId3"/>
              </a:rPr>
              <a:t>www.luzdoespiritismo.com</a:t>
            </a:r>
            <a:r>
              <a:rPr kumimoji="0" lang="pt-BR" sz="3200" b="0" i="0" u="none" strike="noStrike" kern="1200" cap="none" spc="0" normalizeH="0" baseline="0" noProof="0" dirty="0">
                <a:ln w="12700">
                  <a:solidFill>
                    <a:sysClr val="windowText" lastClr="000000"/>
                  </a:solidFill>
                  <a:prstDash val="solid"/>
                </a:ln>
                <a:solidFill>
                  <a:srgbClr val="434342">
                    <a:lumMod val="75000"/>
                  </a:srgbClr>
                </a:solidFill>
                <a:effectLst>
                  <a:outerShdw blurRad="41275" dist="20320" dir="1800000" algn="tl" rotWithShape="0">
                    <a:srgbClr val="000000">
                      <a:alpha val="40000"/>
                    </a:srgbClr>
                  </a:outerShdw>
                </a:effectLst>
                <a:uLnTx/>
                <a:uFillTx/>
                <a:latin typeface="Bell MT" panose="02020503060305020303" pitchFamily="18" charset="0"/>
                <a:ea typeface="+mn-ea"/>
                <a:cs typeface="Arial" panose="020B0604020202020204" pitchFamily="34" charset="0"/>
              </a:rPr>
              <a:t> </a:t>
            </a:r>
          </a:p>
        </p:txBody>
      </p:sp>
    </p:spTree>
    <p:extLst>
      <p:ext uri="{BB962C8B-B14F-4D97-AF65-F5344CB8AC3E}">
        <p14:creationId xmlns:p14="http://schemas.microsoft.com/office/powerpoint/2010/main" val="3438633384"/>
      </p:ext>
    </p:extLst>
  </p:cSld>
  <p:clrMapOvr>
    <a:masterClrMapping/>
  </p:clrMapOvr>
  <p:transition spd="slow" advClick="0"/>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Imagem 6" descr="C:\Users\Bruno Cechinel\Documents\simbolos da paz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872" y="326003"/>
            <a:ext cx="1439392" cy="129440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6388" name="CaixaDeTexto 1"/>
          <p:cNvSpPr txBox="1">
            <a:spLocks noChangeArrowheads="1"/>
          </p:cNvSpPr>
          <p:nvPr/>
        </p:nvSpPr>
        <p:spPr bwMode="auto">
          <a:xfrm>
            <a:off x="1728205" y="2209145"/>
            <a:ext cx="66976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CENTRO DE TRABALHOS ESPÍRITA ANA LUZ</a:t>
            </a:r>
          </a:p>
        </p:txBody>
      </p:sp>
      <p:sp>
        <p:nvSpPr>
          <p:cNvPr id="16389" name="CaixaDeTexto 12"/>
          <p:cNvSpPr txBox="1">
            <a:spLocks noChangeArrowheads="1"/>
          </p:cNvSpPr>
          <p:nvPr/>
        </p:nvSpPr>
        <p:spPr bwMode="auto">
          <a:xfrm>
            <a:off x="467518" y="4207618"/>
            <a:ext cx="82089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pt-BR" altLang="pt-BR" sz="4000" b="1" i="0" u="none" strike="noStrike" kern="1200" cap="none" spc="0" normalizeH="0" baseline="0" noProof="0" dirty="0">
                <a:ln>
                  <a:noFill/>
                </a:ln>
                <a:solidFill>
                  <a:srgbClr val="FFFF00"/>
                </a:solidFill>
                <a:effectLst/>
                <a:uLnTx/>
                <a:uFillTx/>
                <a:latin typeface="Arial Narrow" panose="020B0606020202030204" pitchFamily="34" charset="0"/>
                <a:ea typeface="+mn-ea"/>
                <a:cs typeface="Arial" panose="020B0604020202020204" pitchFamily="34" charset="0"/>
              </a:rPr>
              <a:t>OS REINOS DA NATUREZA: Mineral, Vegetal e Hominal.</a:t>
            </a:r>
          </a:p>
        </p:txBody>
      </p:sp>
    </p:spTree>
    <p:extLst>
      <p:ext uri="{BB962C8B-B14F-4D97-AF65-F5344CB8AC3E}">
        <p14:creationId xmlns:p14="http://schemas.microsoft.com/office/powerpoint/2010/main" val="3424614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000000"/>
            </a:gs>
            <a:gs pos="92000">
              <a:srgbClr val="000000"/>
            </a:gs>
            <a:gs pos="95000">
              <a:srgbClr val="858200"/>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7410" name="Espaço Reservado para Número de Slide 3"/>
          <p:cNvSpPr txBox="1">
            <a:spLocks noGrp="1"/>
          </p:cNvSpPr>
          <p:nvPr/>
        </p:nvSpPr>
        <p:spPr bwMode="auto">
          <a:xfrm>
            <a:off x="7010400" y="659765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6E88C-E566-4B0B-B11B-8CBC0BD79910}" type="slidenum">
              <a:rPr kumimoji="0" lang="pt-BR" altLang="pt-BR" sz="1200" b="0" i="0" u="none" strike="noStrike" kern="1200" cap="none" spc="0" normalizeH="0" baseline="0" noProof="0" smtClean="0">
                <a:ln>
                  <a:noFill/>
                </a:ln>
                <a:solidFill>
                  <a:srgbClr val="AAAAAA"/>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pt-BR" altLang="pt-BR" sz="1200" b="0" i="0" u="none" strike="noStrike" kern="1200" cap="none" spc="0" normalizeH="0" baseline="0" noProof="0" dirty="0">
              <a:ln>
                <a:noFill/>
              </a:ln>
              <a:solidFill>
                <a:srgbClr val="AAAAAA"/>
              </a:solidFill>
              <a:effectLst/>
              <a:uLnTx/>
              <a:uFillTx/>
              <a:latin typeface="Arial" panose="020B0604020202020204" pitchFamily="34" charset="0"/>
              <a:ea typeface="+mn-ea"/>
              <a:cs typeface="Arial" panose="020B0604020202020204" pitchFamily="34" charset="0"/>
            </a:endParaRPr>
          </a:p>
        </p:txBody>
      </p:sp>
      <p:sp>
        <p:nvSpPr>
          <p:cNvPr id="17411" name="Rectangle 3"/>
          <p:cNvSpPr>
            <a:spLocks noChangeArrowheads="1"/>
          </p:cNvSpPr>
          <p:nvPr/>
        </p:nvSpPr>
        <p:spPr bwMode="auto">
          <a:xfrm>
            <a:off x="395288" y="331788"/>
            <a:ext cx="8353425" cy="4741862"/>
          </a:xfrm>
          <a:prstGeom prst="rect">
            <a:avLst/>
          </a:prstGeom>
          <a:gradFill rotWithShape="1">
            <a:gsLst>
              <a:gs pos="0">
                <a:srgbClr val="FFFF66"/>
              </a:gs>
              <a:gs pos="100000">
                <a:srgbClr val="000000"/>
              </a:gs>
            </a:gsLst>
            <a:lin ang="5400000" scaled="1"/>
          </a:gra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12" name="Rectangle 5"/>
          <p:cNvSpPr>
            <a:spLocks noChangeArrowheads="1"/>
          </p:cNvSpPr>
          <p:nvPr/>
        </p:nvSpPr>
        <p:spPr bwMode="auto">
          <a:xfrm>
            <a:off x="395288" y="4294188"/>
            <a:ext cx="8353425" cy="935037"/>
          </a:xfrm>
          <a:prstGeom prst="rect">
            <a:avLst/>
          </a:prstGeom>
          <a:solidFill>
            <a:srgbClr val="800000"/>
          </a:solidFill>
          <a:ln>
            <a:noFill/>
          </a:ln>
          <a:effectLst/>
          <a:extLs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t-BR" altLang="pt-BR" sz="3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7413" name="Picture 6" descr="AllanKardec_Ass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99006">
            <a:off x="4356100" y="1608138"/>
            <a:ext cx="384651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Oval 7"/>
          <p:cNvSpPr>
            <a:spLocks noChangeArrowheads="1"/>
          </p:cNvSpPr>
          <p:nvPr/>
        </p:nvSpPr>
        <p:spPr bwMode="auto">
          <a:xfrm>
            <a:off x="6300788" y="2781300"/>
            <a:ext cx="2160587" cy="1274763"/>
          </a:xfrm>
          <a:prstGeom prst="ellipse">
            <a:avLst/>
          </a:prstGeom>
          <a:solidFill>
            <a:schemeClr val="accent4">
              <a:lumMod val="10000"/>
            </a:schemeClr>
          </a:solidFill>
          <a:ln w="57150">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400" b="0" i="0" u="none" strike="noStrike" kern="1200" cap="none" spc="0" normalizeH="0" baseline="0" noProof="0" dirty="0">
                <a:ln>
                  <a:noFill/>
                </a:ln>
                <a:solidFill>
                  <a:srgbClr val="FFFFFF"/>
                </a:solidFill>
                <a:effectLst/>
                <a:uLnTx/>
                <a:uFillTx/>
                <a:latin typeface="Arial" charset="0"/>
                <a:ea typeface="+mn-ea"/>
                <a:cs typeface="Arial" charset="0"/>
              </a:rPr>
              <a:t>1804-1869</a:t>
            </a:r>
          </a:p>
        </p:txBody>
      </p:sp>
      <p:sp>
        <p:nvSpPr>
          <p:cNvPr id="14347" name="WordArt 13"/>
          <p:cNvSpPr>
            <a:spLocks noChangeArrowheads="1" noChangeShapeType="1" noTextEdit="1"/>
          </p:cNvSpPr>
          <p:nvPr/>
        </p:nvSpPr>
        <p:spPr bwMode="auto">
          <a:xfrm>
            <a:off x="684213" y="5454110"/>
            <a:ext cx="8064500" cy="649288"/>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9525">
                  <a:solidFill>
                    <a:srgbClr val="FFFFFF"/>
                  </a:solidFill>
                  <a:round/>
                  <a:headEnd/>
                  <a:tailEnd/>
                </a:ln>
                <a:solidFill>
                  <a:srgbClr val="FF0000"/>
                </a:solidFill>
                <a:effectLst>
                  <a:outerShdw dist="35921" dir="2700000" algn="ctr" rotWithShape="0">
                    <a:srgbClr val="C0C0C0">
                      <a:alpha val="79999"/>
                    </a:srgbClr>
                  </a:outerShdw>
                </a:effectLst>
                <a:uLnTx/>
                <a:uFillTx/>
                <a:latin typeface="Impact" panose="020B0806030902050204" pitchFamily="34" charset="0"/>
                <a:ea typeface="+mn-ea"/>
                <a:cs typeface="Arial" panose="020B0604020202020204" pitchFamily="34" charset="0"/>
              </a:rPr>
              <a:t>PLURALIDADE DOS MUNDO HABITADOS</a:t>
            </a:r>
          </a:p>
        </p:txBody>
      </p:sp>
      <p:pic>
        <p:nvPicPr>
          <p:cNvPr id="12" name="Imagem 11"/>
          <p:cNvPicPr>
            <a:picLocks noChangeAspect="1"/>
          </p:cNvPicPr>
          <p:nvPr/>
        </p:nvPicPr>
        <p:blipFill>
          <a:blip r:embed="rId3"/>
          <a:stretch>
            <a:fillRect/>
          </a:stretch>
        </p:blipFill>
        <p:spPr>
          <a:xfrm>
            <a:off x="470464" y="1124744"/>
            <a:ext cx="2949408" cy="3146474"/>
          </a:xfrm>
          <a:prstGeom prst="ellipse">
            <a:avLst/>
          </a:prstGeom>
          <a:ln>
            <a:noFill/>
          </a:ln>
          <a:effectLst>
            <a:softEdge rad="112500"/>
          </a:effectLst>
        </p:spPr>
      </p:pic>
    </p:spTree>
    <p:extLst>
      <p:ext uri="{BB962C8B-B14F-4D97-AF65-F5344CB8AC3E}">
        <p14:creationId xmlns:p14="http://schemas.microsoft.com/office/powerpoint/2010/main" val="1322878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0"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pic>
        <p:nvPicPr>
          <p:cNvPr id="27652" name="Picture 2" descr="http://pequenoscientistassanjoanenses.files.wordpress.com/2011/10/univer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4"/>
          <p:cNvSpPr>
            <a:spLocks noChangeArrowheads="1" noChangeShapeType="1" noTextEdit="1"/>
          </p:cNvSpPr>
          <p:nvPr/>
        </p:nvSpPr>
        <p:spPr bwMode="auto">
          <a:xfrm>
            <a:off x="611188" y="1485900"/>
            <a:ext cx="7993062" cy="71913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00B0F0"/>
                </a:solidFill>
                <a:effectLst/>
                <a:uLnTx/>
                <a:uFillTx/>
                <a:latin typeface="Arial Black" panose="020B0A04020102020204" pitchFamily="34" charset="0"/>
                <a:ea typeface="+mn-ea"/>
                <a:cs typeface="Arial" panose="020B0604020202020204" pitchFamily="34" charset="0"/>
              </a:rPr>
              <a:t>Objetivo Geral</a:t>
            </a:r>
          </a:p>
        </p:txBody>
      </p:sp>
      <p:sp>
        <p:nvSpPr>
          <p:cNvPr id="7" name="WordArt 7"/>
          <p:cNvSpPr>
            <a:spLocks noChangeArrowheads="1" noChangeShapeType="1" noTextEdit="1"/>
          </p:cNvSpPr>
          <p:nvPr/>
        </p:nvSpPr>
        <p:spPr bwMode="auto">
          <a:xfrm>
            <a:off x="611188" y="2420938"/>
            <a:ext cx="8066087" cy="41036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POSSIBILITAR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CONHECIMENTO 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RESPEITO DA EXISTÊNCIA,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DA FORMAÇÃO E DAS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DIVERSAS CATEGORIAS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MUNDOS HABITADOS</a:t>
            </a:r>
          </a:p>
        </p:txBody>
      </p:sp>
      <p:sp>
        <p:nvSpPr>
          <p:cNvPr id="10" name="WordArt 7"/>
          <p:cNvSpPr>
            <a:spLocks noChangeArrowheads="1" noChangeShapeType="1" noTextEdit="1"/>
          </p:cNvSpPr>
          <p:nvPr/>
        </p:nvSpPr>
        <p:spPr bwMode="auto">
          <a:xfrm>
            <a:off x="539750" y="331788"/>
            <a:ext cx="8137525" cy="7937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w="9525">
                  <a:solidFill>
                    <a:srgbClr val="000000"/>
                  </a:solidFill>
                  <a:round/>
                  <a:headEnd/>
                  <a:tailEnd/>
                </a:ln>
                <a:solidFill>
                  <a:srgbClr val="92D05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Pluralidade dos Mundos Habitados</a:t>
            </a:r>
          </a:p>
        </p:txBody>
      </p:sp>
    </p:spTree>
    <p:extLst>
      <p:ext uri="{BB962C8B-B14F-4D97-AF65-F5344CB8AC3E}">
        <p14:creationId xmlns:p14="http://schemas.microsoft.com/office/powerpoint/2010/main" val="13372926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a:off x="3851275" y="1196975"/>
            <a:ext cx="5111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200" b="0" i="0" u="none" strike="noStrike" kern="1200" cap="none" spc="0" normalizeH="0" baseline="0" noProof="0" dirty="0">
              <a:ln>
                <a:noFill/>
              </a:ln>
              <a:solidFill>
                <a:srgbClr val="FFCC66"/>
              </a:solidFill>
              <a:effectLst/>
              <a:uLnTx/>
              <a:uFillTx/>
              <a:latin typeface="Arial" panose="020B0604020202020204" pitchFamily="34" charset="0"/>
              <a:ea typeface="+mn-ea"/>
              <a:cs typeface="Arial" panose="020B0604020202020204" pitchFamily="34" charset="0"/>
              <a:sym typeface="Wingdings 3" panose="05040102010807070707" pitchFamily="18" charset="2"/>
            </a:endParaRPr>
          </a:p>
          <a:p>
            <a:pPr marL="0" marR="0" lvl="0" indent="0" algn="ctr" defTabSz="914400" rtl="0" eaLnBrk="1" fontAlgn="base" latinLnBrk="0" hangingPunct="1">
              <a:lnSpc>
                <a:spcPct val="90000"/>
              </a:lnSpc>
              <a:spcBef>
                <a:spcPct val="0"/>
              </a:spcBef>
              <a:spcAft>
                <a:spcPct val="0"/>
              </a:spcAft>
              <a:buClrTx/>
              <a:buSzTx/>
              <a:buFont typeface="Wingdings 3" panose="05040102010807070707" pitchFamily="18" charset="2"/>
              <a:buChar char="¢"/>
              <a:tabLst/>
              <a:defRPr/>
            </a:pPr>
            <a:endParaRPr kumimoji="0" lang="pt-BR" altLang="pt-BR" sz="3000" b="0" i="0" u="none" strike="noStrike" kern="1200" cap="none" spc="0" normalizeH="0" baseline="0" noProof="0" dirty="0">
              <a:ln>
                <a:noFill/>
              </a:ln>
              <a:solidFill>
                <a:srgbClr val="3399FF"/>
              </a:solidFill>
              <a:effectLst/>
              <a:uLnTx/>
              <a:uFillTx/>
              <a:latin typeface="Arial" panose="020B0604020202020204" pitchFamily="34" charset="0"/>
              <a:ea typeface="+mn-ea"/>
              <a:cs typeface="Arial" panose="020B0604020202020204" pitchFamily="34" charset="0"/>
            </a:endParaRPr>
          </a:p>
        </p:txBody>
      </p:sp>
      <p:sp>
        <p:nvSpPr>
          <p:cNvPr id="6" name="WordArt 7"/>
          <p:cNvSpPr>
            <a:spLocks noChangeArrowheads="1" noChangeShapeType="1" noTextEdit="1"/>
          </p:cNvSpPr>
          <p:nvPr/>
        </p:nvSpPr>
        <p:spPr bwMode="auto">
          <a:xfrm>
            <a:off x="539750" y="188913"/>
            <a:ext cx="8137525" cy="1006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a:noFill/>
                </a:ln>
                <a:solidFill>
                  <a:srgbClr val="FFC000"/>
                </a:solidFill>
                <a:effectLst/>
                <a:uLnTx/>
                <a:uFillTx/>
                <a:latin typeface="Arial Black" panose="020B0A04020102020204" pitchFamily="34" charset="0"/>
                <a:ea typeface="+mn-ea"/>
                <a:cs typeface="Arial" panose="020B0604020202020204" pitchFamily="34" charset="0"/>
              </a:rPr>
              <a:t>Roteiros</a:t>
            </a:r>
          </a:p>
        </p:txBody>
      </p:sp>
      <p:sp>
        <p:nvSpPr>
          <p:cNvPr id="10" name="Retângulo 9"/>
          <p:cNvSpPr/>
          <p:nvPr/>
        </p:nvSpPr>
        <p:spPr>
          <a:xfrm>
            <a:off x="323850" y="1365250"/>
            <a:ext cx="8639175" cy="5324475"/>
          </a:xfrm>
          <a:prstGeom prst="rect">
            <a:avLst/>
          </a:prstGeom>
          <a:noFill/>
          <a:ln w="57150">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1.O Fluído Cósmico Universal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Elementos  Gerais do Universo: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Matéria e Espírito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Formação dos Mundos e da Terra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Os Reinos da Natureza: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Mineral, Vegetal, Animal e Hominal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 Diferentes Categorias de Mundos Habitados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 Materialização nos Diferentes Mundos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7</a:t>
            </a:r>
            <a:r>
              <a:rPr kumimoji="0" lang="pt-BR" sz="3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pt-BR"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 Terra:  Mundo de Expiação e Provas </a:t>
            </a:r>
          </a:p>
        </p:txBody>
      </p:sp>
    </p:spTree>
    <p:extLst>
      <p:ext uri="{BB962C8B-B14F-4D97-AF65-F5344CB8AC3E}">
        <p14:creationId xmlns:p14="http://schemas.microsoft.com/office/powerpoint/2010/main" val="20901206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0">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p:cTn id="21"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0">
                                            <p:txEl>
                                              <p:pRg st="1" end="1"/>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 calcmode="lin" valueType="num">
                                      <p:cBhvr>
                                        <p:cTn id="26"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0">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p:cTn id="33"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0">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 calcmode="lin" valueType="num">
                                      <p:cBhvr>
                                        <p:cTn id="40"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10">
                                            <p:txEl>
                                              <p:pRg st="4" end="4"/>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anim calcmode="lin" valueType="num">
                                      <p:cBhvr>
                                        <p:cTn id="45"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7" dur="500"/>
                                        <p:tgtEl>
                                          <p:spTgt spid="10">
                                            <p:txEl>
                                              <p:pRg st="5" end="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16" fill="hold" nodeType="clickEffect">
                                  <p:stCondLst>
                                    <p:cond delay="0"/>
                                  </p:stCondLst>
                                  <p:childTnLst>
                                    <p:set>
                                      <p:cBhvr>
                                        <p:cTn id="51" dur="1" fill="hold">
                                          <p:stCondLst>
                                            <p:cond delay="0"/>
                                          </p:stCondLst>
                                        </p:cTn>
                                        <p:tgtEl>
                                          <p:spTgt spid="10">
                                            <p:txEl>
                                              <p:pRg st="6" end="6"/>
                                            </p:txEl>
                                          </p:spTgt>
                                        </p:tgtEl>
                                        <p:attrNameLst>
                                          <p:attrName>style.visibility</p:attrName>
                                        </p:attrNameLst>
                                      </p:cBhvr>
                                      <p:to>
                                        <p:strVal val="visible"/>
                                      </p:to>
                                    </p:set>
                                    <p:anim calcmode="lin" valueType="num">
                                      <p:cBhvr>
                                        <p:cTn id="52"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3"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4" dur="500"/>
                                        <p:tgtEl>
                                          <p:spTgt spid="10">
                                            <p:txEl>
                                              <p:pRg st="6" end="6"/>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16" fill="hold" nodeType="clickEffect">
                                  <p:stCondLst>
                                    <p:cond delay="0"/>
                                  </p:stCondLst>
                                  <p:childTnLst>
                                    <p:set>
                                      <p:cBhvr>
                                        <p:cTn id="58" dur="1" fill="hold">
                                          <p:stCondLst>
                                            <p:cond delay="0"/>
                                          </p:stCondLst>
                                        </p:cTn>
                                        <p:tgtEl>
                                          <p:spTgt spid="10">
                                            <p:txEl>
                                              <p:pRg st="7" end="7"/>
                                            </p:txEl>
                                          </p:spTgt>
                                        </p:tgtEl>
                                        <p:attrNameLst>
                                          <p:attrName>style.visibility</p:attrName>
                                        </p:attrNameLst>
                                      </p:cBhvr>
                                      <p:to>
                                        <p:strVal val="visible"/>
                                      </p:to>
                                    </p:set>
                                    <p:anim calcmode="lin" valueType="num">
                                      <p:cBhvr>
                                        <p:cTn id="59" dur="5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60" dur="500" fill="hold"/>
                                        <p:tgtEl>
                                          <p:spTgt spid="10">
                                            <p:txEl>
                                              <p:pRg st="7" end="7"/>
                                            </p:txEl>
                                          </p:spTgt>
                                        </p:tgtEl>
                                        <p:attrNameLst>
                                          <p:attrName>ppt_h</p:attrName>
                                        </p:attrNameLst>
                                      </p:cBhvr>
                                      <p:tavLst>
                                        <p:tav tm="0">
                                          <p:val>
                                            <p:fltVal val="0"/>
                                          </p:val>
                                        </p:tav>
                                        <p:tav tm="100000">
                                          <p:val>
                                            <p:strVal val="#ppt_h"/>
                                          </p:val>
                                        </p:tav>
                                      </p:tavLst>
                                    </p:anim>
                                    <p:animEffect transition="in" filter="fade">
                                      <p:cBhvr>
                                        <p:cTn id="61" dur="500"/>
                                        <p:tgtEl>
                                          <p:spTgt spid="10">
                                            <p:txEl>
                                              <p:pRg st="7" end="7"/>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ntr" presetSubtype="16" fill="hold" nodeType="clickEffect">
                                  <p:stCondLst>
                                    <p:cond delay="0"/>
                                  </p:stCondLst>
                                  <p:childTnLst>
                                    <p:set>
                                      <p:cBhvr>
                                        <p:cTn id="65" dur="1" fill="hold">
                                          <p:stCondLst>
                                            <p:cond delay="0"/>
                                          </p:stCondLst>
                                        </p:cTn>
                                        <p:tgtEl>
                                          <p:spTgt spid="10">
                                            <p:txEl>
                                              <p:pRg st="8" end="8"/>
                                            </p:txEl>
                                          </p:spTgt>
                                        </p:tgtEl>
                                        <p:attrNameLst>
                                          <p:attrName>style.visibility</p:attrName>
                                        </p:attrNameLst>
                                      </p:cBhvr>
                                      <p:to>
                                        <p:strVal val="visible"/>
                                      </p:to>
                                    </p:set>
                                    <p:anim calcmode="lin" valueType="num">
                                      <p:cBhvr>
                                        <p:cTn id="66" dur="500" fill="hold"/>
                                        <p:tgtEl>
                                          <p:spTgt spid="10">
                                            <p:txEl>
                                              <p:pRg st="8" end="8"/>
                                            </p:txEl>
                                          </p:spTgt>
                                        </p:tgtEl>
                                        <p:attrNameLst>
                                          <p:attrName>ppt_w</p:attrName>
                                        </p:attrNameLst>
                                      </p:cBhvr>
                                      <p:tavLst>
                                        <p:tav tm="0">
                                          <p:val>
                                            <p:fltVal val="0"/>
                                          </p:val>
                                        </p:tav>
                                        <p:tav tm="100000">
                                          <p:val>
                                            <p:strVal val="#ppt_w"/>
                                          </p:val>
                                        </p:tav>
                                      </p:tavLst>
                                    </p:anim>
                                    <p:anim calcmode="lin" valueType="num">
                                      <p:cBhvr>
                                        <p:cTn id="67" dur="500" fill="hold"/>
                                        <p:tgtEl>
                                          <p:spTgt spid="10">
                                            <p:txEl>
                                              <p:pRg st="8" end="8"/>
                                            </p:txEl>
                                          </p:spTgt>
                                        </p:tgtEl>
                                        <p:attrNameLst>
                                          <p:attrName>ppt_h</p:attrName>
                                        </p:attrNameLst>
                                      </p:cBhvr>
                                      <p:tavLst>
                                        <p:tav tm="0">
                                          <p:val>
                                            <p:fltVal val="0"/>
                                          </p:val>
                                        </p:tav>
                                        <p:tav tm="100000">
                                          <p:val>
                                            <p:strVal val="#ppt_h"/>
                                          </p:val>
                                        </p:tav>
                                      </p:tavLst>
                                    </p:anim>
                                    <p:animEffect transition="in" filter="fade">
                                      <p:cBhvr>
                                        <p:cTn id="68"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1148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14800">
                <a:tc>
                  <a:txBody>
                    <a:bodyPr/>
                    <a:lstStyle/>
                    <a:p>
                      <a:pPr algn="just"/>
                      <a:r>
                        <a:rPr lang="pt-BR" sz="2400" dirty="0"/>
                        <a:t>Realmente, os peixes que emigram em massa, bem como as andorinhas, que obedecem ao guia, devem ter meios de se advertir, de se entender e de se combinar. Talvez o façam entre si, ou talvez a água seja um veículo que lhes transmita certas vibrações. Seja o que for, é incontestável que eles dispõem de meios para se entenderem, da mesma maneira que todos os animais privados de voz, que realizam trabalhos em comum. Deve-se admirar, diante disso, que os Espíritos possam comunicar-se entre eles sem o recurso da palavra articulada? (Ver item 282).</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10238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482" name="WordArt 10"/>
          <p:cNvSpPr>
            <a:spLocks noChangeArrowheads="1" noChangeShapeType="1" noTextEdit="1"/>
          </p:cNvSpPr>
          <p:nvPr/>
        </p:nvSpPr>
        <p:spPr bwMode="auto">
          <a:xfrm>
            <a:off x="539750" y="620713"/>
            <a:ext cx="8135938" cy="49688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600" b="0" i="0" u="none" strike="noStrike" kern="10" cap="none" spc="0" normalizeH="0" baseline="0" noProof="0" dirty="0">
              <a:ln w="12700">
                <a:solidFill>
                  <a:srgbClr val="FFFFFF"/>
                </a:solidFill>
                <a:round/>
                <a:headEnd/>
                <a:tailEnd/>
              </a:ln>
              <a:solidFill>
                <a:srgbClr val="0070C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endParaRPr>
          </a:p>
        </p:txBody>
      </p:sp>
      <p:pic>
        <p:nvPicPr>
          <p:cNvPr id="19469" name="Picture 13" descr="http://lusophia.files.wordpress.com/2011/11/evolucao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WordArt 7"/>
          <p:cNvSpPr>
            <a:spLocks noChangeArrowheads="1" noChangeShapeType="1" noTextEdit="1"/>
          </p:cNvSpPr>
          <p:nvPr/>
        </p:nvSpPr>
        <p:spPr bwMode="auto">
          <a:xfrm>
            <a:off x="323850" y="404813"/>
            <a:ext cx="8639175" cy="12969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FF00"/>
                </a:solidFill>
                <a:effectLst/>
                <a:uLnTx/>
                <a:uFillTx/>
                <a:latin typeface="Impact" panose="020B0806030902050204" pitchFamily="34" charset="0"/>
                <a:ea typeface="+mn-ea"/>
                <a:cs typeface="Arial" panose="020B0604020202020204" pitchFamily="34" charset="0"/>
              </a:rPr>
              <a:t>ROTEIRO 4: OS REINOS DA NATUREZA: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FF00"/>
                </a:solidFill>
                <a:effectLst/>
                <a:uLnTx/>
                <a:uFillTx/>
                <a:latin typeface="Impact" panose="020B0806030902050204" pitchFamily="34" charset="0"/>
                <a:ea typeface="+mn-ea"/>
                <a:cs typeface="Arial" panose="020B0604020202020204" pitchFamily="34" charset="0"/>
              </a:rPr>
              <a:t>Mineral, Vegetal, Animal e Hominal </a:t>
            </a:r>
          </a:p>
        </p:txBody>
      </p:sp>
      <p:sp>
        <p:nvSpPr>
          <p:cNvPr id="10" name="WordArt 6"/>
          <p:cNvSpPr>
            <a:spLocks noChangeArrowheads="1" noChangeShapeType="1" noTextEdit="1"/>
          </p:cNvSpPr>
          <p:nvPr/>
        </p:nvSpPr>
        <p:spPr bwMode="auto">
          <a:xfrm>
            <a:off x="323850" y="2493963"/>
            <a:ext cx="8424863" cy="12223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720" normalizeH="0" baseline="0" noProof="0" dirty="0">
                <a:ln w="9525">
                  <a:solidFill>
                    <a:srgbClr val="000000"/>
                  </a:solidFill>
                  <a:round/>
                  <a:headEnd/>
                  <a:tailEnd/>
                </a:ln>
                <a:solidFill>
                  <a:srgbClr val="FF0000"/>
                </a:solidFill>
                <a:effectLst/>
                <a:uLnTx/>
                <a:uFillTx/>
                <a:latin typeface="Impact" panose="020B0806030902050204" pitchFamily="34" charset="0"/>
                <a:ea typeface="+mn-ea"/>
                <a:cs typeface="Arial" panose="020B0604020202020204" pitchFamily="34" charset="0"/>
              </a:rPr>
              <a:t>Objetivo Específico:</a:t>
            </a:r>
          </a:p>
        </p:txBody>
      </p:sp>
      <p:sp>
        <p:nvSpPr>
          <p:cNvPr id="13" name="WordArt 7"/>
          <p:cNvSpPr>
            <a:spLocks noChangeArrowheads="1" noChangeShapeType="1" noTextEdit="1"/>
          </p:cNvSpPr>
          <p:nvPr/>
        </p:nvSpPr>
        <p:spPr bwMode="auto">
          <a:xfrm>
            <a:off x="460375" y="4437063"/>
            <a:ext cx="8288338" cy="1800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00"/>
                </a:solidFill>
                <a:effectLst/>
                <a:uLnTx/>
                <a:uFillTx/>
                <a:latin typeface="Impact" panose="020B0806030902050204" pitchFamily="34" charset="0"/>
                <a:ea typeface="+mn-ea"/>
                <a:cs typeface="Arial" panose="020B0604020202020204" pitchFamily="34" charset="0"/>
              </a:rPr>
              <a:t>Caracterizar os Reinos da Natureza,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00"/>
                </a:solidFill>
                <a:effectLst/>
                <a:uLnTx/>
                <a:uFillTx/>
                <a:latin typeface="Impact" panose="020B0806030902050204" pitchFamily="34" charset="0"/>
                <a:ea typeface="+mn-ea"/>
                <a:cs typeface="Arial" panose="020B0604020202020204" pitchFamily="34" charset="0"/>
              </a:rPr>
              <a:t>Segundo a Interpretação Espírita</a:t>
            </a:r>
          </a:p>
        </p:txBody>
      </p:sp>
    </p:spTree>
    <p:extLst>
      <p:ext uri="{BB962C8B-B14F-4D97-AF65-F5344CB8AC3E}">
        <p14:creationId xmlns:p14="http://schemas.microsoft.com/office/powerpoint/2010/main" val="827879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10"/>
          <p:cNvSpPr>
            <a:spLocks noChangeArrowheads="1" noChangeShapeType="1" noTextEdit="1"/>
          </p:cNvSpPr>
          <p:nvPr/>
        </p:nvSpPr>
        <p:spPr bwMode="auto">
          <a:xfrm>
            <a:off x="539750" y="620713"/>
            <a:ext cx="8135938" cy="49688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3600" b="0" i="0" u="none" strike="noStrike" kern="10" cap="none" spc="0" normalizeH="0" baseline="0" noProof="0" dirty="0">
              <a:ln w="12700">
                <a:solidFill>
                  <a:srgbClr val="FFFFFF"/>
                </a:solidFill>
                <a:round/>
                <a:headEnd/>
                <a:tailEnd/>
              </a:ln>
              <a:solidFill>
                <a:srgbClr val="0070C0"/>
              </a:soli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endParaRPr>
          </a:p>
        </p:txBody>
      </p:sp>
      <p:pic>
        <p:nvPicPr>
          <p:cNvPr id="19469" name="Picture 13" descr="http://lusophia.files.wordpress.com/2011/11/evolucao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WordArt 7"/>
          <p:cNvSpPr>
            <a:spLocks noChangeArrowheads="1" noChangeShapeType="1" noTextEdit="1"/>
          </p:cNvSpPr>
          <p:nvPr/>
        </p:nvSpPr>
        <p:spPr bwMode="auto">
          <a:xfrm>
            <a:off x="323850" y="404813"/>
            <a:ext cx="8496300" cy="56880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92D050"/>
                </a:solidFill>
                <a:effectLst/>
                <a:uLnTx/>
                <a:uFillTx/>
                <a:latin typeface="Impact" panose="020B0806030902050204" pitchFamily="34" charset="0"/>
                <a:ea typeface="+mn-ea"/>
                <a:cs typeface="Arial" panose="020B0604020202020204" pitchFamily="34" charset="0"/>
              </a:rPr>
              <a:t>OS REINOS DA NATUREZA: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92D050"/>
                </a:solidFill>
                <a:effectLst/>
                <a:uLnTx/>
                <a:uFillTx/>
                <a:latin typeface="Impact" panose="020B0806030902050204" pitchFamily="34" charset="0"/>
                <a:ea typeface="+mn-ea"/>
                <a:cs typeface="Arial" panose="020B0604020202020204" pitchFamily="34" charset="0"/>
              </a:rPr>
              <a:t>Mineral, Vegetal,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92D050"/>
                </a:solidFill>
                <a:effectLst/>
                <a:uLnTx/>
                <a:uFillTx/>
                <a:latin typeface="Impact" panose="020B0806030902050204" pitchFamily="34" charset="0"/>
                <a:ea typeface="+mn-ea"/>
                <a:cs typeface="Arial" panose="020B0604020202020204" pitchFamily="34" charset="0"/>
              </a:rPr>
              <a:t>Animal e Hominal </a:t>
            </a:r>
          </a:p>
        </p:txBody>
      </p:sp>
    </p:spTree>
    <p:extLst>
      <p:ext uri="{BB962C8B-B14F-4D97-AF65-F5344CB8AC3E}">
        <p14:creationId xmlns:p14="http://schemas.microsoft.com/office/powerpoint/2010/main" val="268360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4D4D4D"/>
            </a:gs>
            <a:gs pos="92000">
              <a:srgbClr val="4D4D4D"/>
            </a:gs>
            <a:gs pos="96001">
              <a:srgbClr val="FFFFFF"/>
            </a:gs>
            <a:gs pos="100000">
              <a:srgbClr val="161616"/>
            </a:gs>
          </a:gsLst>
          <a:path path="shape">
            <a:fillToRect l="50000" t="50000" r="50000" b="50000"/>
          </a:path>
        </a:gradFill>
        <a:effectLst/>
      </p:bgPr>
    </p:bg>
    <p:spTree>
      <p:nvGrpSpPr>
        <p:cNvPr id="1" name=""/>
        <p:cNvGrpSpPr/>
        <p:nvPr/>
      </p:nvGrpSpPr>
      <p:grpSpPr>
        <a:xfrm>
          <a:off x="0" y="0"/>
          <a:ext cx="0" cy="0"/>
          <a:chOff x="0" y="0"/>
          <a:chExt cx="0" cy="0"/>
        </a:xfrm>
      </p:grpSpPr>
      <p:pic>
        <p:nvPicPr>
          <p:cNvPr id="5" name="Picture 8" descr="pedras+roladas+sem+fu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3028"/>
            <a:ext cx="8353623" cy="61923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WordArt 9"/>
          <p:cNvSpPr>
            <a:spLocks noChangeArrowheads="1" noChangeShapeType="1" noTextEdit="1"/>
          </p:cNvSpPr>
          <p:nvPr/>
        </p:nvSpPr>
        <p:spPr bwMode="auto">
          <a:xfrm>
            <a:off x="827088" y="1557338"/>
            <a:ext cx="7777162" cy="36718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Matéria inerte,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tem em si uma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força  mecânica;</a:t>
            </a:r>
          </a:p>
        </p:txBody>
      </p:sp>
      <p:sp>
        <p:nvSpPr>
          <p:cNvPr id="7" name="WordArt 10"/>
          <p:cNvSpPr>
            <a:spLocks noChangeArrowheads="1" noChangeShapeType="1" noTextEdit="1"/>
          </p:cNvSpPr>
          <p:nvPr/>
        </p:nvSpPr>
        <p:spPr bwMode="auto">
          <a:xfrm>
            <a:off x="2266950" y="5256213"/>
            <a:ext cx="4608513" cy="11969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FF00"/>
                </a:solidFill>
                <a:effectLst/>
                <a:uLnTx/>
                <a:uFillTx/>
                <a:latin typeface="Arial Black" panose="020B0A04020102020204" pitchFamily="34" charset="0"/>
                <a:ea typeface="+mn-ea"/>
                <a:cs typeface="Arial" panose="020B0604020202020204" pitchFamily="34" charset="0"/>
              </a:rPr>
              <a:t>ATRAÇÃO</a:t>
            </a:r>
          </a:p>
        </p:txBody>
      </p:sp>
      <p:sp>
        <p:nvSpPr>
          <p:cNvPr id="8" name="WordArt 4"/>
          <p:cNvSpPr>
            <a:spLocks noChangeArrowheads="1" noChangeShapeType="1" noTextEdit="1"/>
          </p:cNvSpPr>
          <p:nvPr/>
        </p:nvSpPr>
        <p:spPr bwMode="auto">
          <a:xfrm>
            <a:off x="611188" y="549275"/>
            <a:ext cx="7993062"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MINERAL</a:t>
            </a:r>
          </a:p>
        </p:txBody>
      </p:sp>
    </p:spTree>
    <p:extLst>
      <p:ext uri="{BB962C8B-B14F-4D97-AF65-F5344CB8AC3E}">
        <p14:creationId xmlns:p14="http://schemas.microsoft.com/office/powerpoint/2010/main" val="1588699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4D4D4D"/>
            </a:gs>
            <a:gs pos="92000">
              <a:srgbClr val="4D4D4D"/>
            </a:gs>
            <a:gs pos="96001">
              <a:srgbClr val="FFFFFF"/>
            </a:gs>
            <a:gs pos="100000">
              <a:srgbClr val="161616"/>
            </a:gs>
          </a:gsLst>
          <a:path path="shape">
            <a:fillToRect l="50000" t="50000" r="50000" b="50000"/>
          </a:path>
        </a:gradFill>
        <a:effectLst/>
      </p:bgPr>
    </p:bg>
    <p:spTree>
      <p:nvGrpSpPr>
        <p:cNvPr id="1" name=""/>
        <p:cNvGrpSpPr/>
        <p:nvPr/>
      </p:nvGrpSpPr>
      <p:grpSpPr>
        <a:xfrm>
          <a:off x="0" y="0"/>
          <a:ext cx="0" cy="0"/>
          <a:chOff x="0" y="0"/>
          <a:chExt cx="0" cy="0"/>
        </a:xfrm>
      </p:grpSpPr>
      <p:pic>
        <p:nvPicPr>
          <p:cNvPr id="9" name="Picture 8" descr="Reino%2BVege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332657"/>
            <a:ext cx="8352928" cy="61482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WordArt 9"/>
          <p:cNvSpPr>
            <a:spLocks noChangeArrowheads="1" noChangeShapeType="1" noTextEdit="1"/>
          </p:cNvSpPr>
          <p:nvPr/>
        </p:nvSpPr>
        <p:spPr bwMode="auto">
          <a:xfrm>
            <a:off x="754063" y="1655763"/>
            <a:ext cx="7794625" cy="35290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CC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Além 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CC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matéria inerte,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CC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tem vitalidade;</a:t>
            </a:r>
          </a:p>
        </p:txBody>
      </p:sp>
      <p:sp>
        <p:nvSpPr>
          <p:cNvPr id="11" name="WordArt 10"/>
          <p:cNvSpPr>
            <a:spLocks noChangeArrowheads="1" noChangeShapeType="1" noTextEdit="1"/>
          </p:cNvSpPr>
          <p:nvPr/>
        </p:nvSpPr>
        <p:spPr bwMode="auto">
          <a:xfrm>
            <a:off x="1619250" y="5183188"/>
            <a:ext cx="5803900" cy="13414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FF00"/>
                </a:solidFill>
                <a:effectLst/>
                <a:uLnTx/>
                <a:uFillTx/>
                <a:latin typeface="Arial Black" panose="020B0A04020102020204" pitchFamily="34" charset="0"/>
                <a:ea typeface="+mn-ea"/>
                <a:cs typeface="Arial" panose="020B0604020202020204" pitchFamily="34" charset="0"/>
              </a:rPr>
              <a:t>ATRAÇÃO - SENSAÇÃO</a:t>
            </a:r>
          </a:p>
        </p:txBody>
      </p:sp>
      <p:sp>
        <p:nvSpPr>
          <p:cNvPr id="12" name="WordArt 4"/>
          <p:cNvSpPr>
            <a:spLocks noChangeArrowheads="1" noChangeShapeType="1" noTextEdit="1"/>
          </p:cNvSpPr>
          <p:nvPr/>
        </p:nvSpPr>
        <p:spPr bwMode="auto">
          <a:xfrm>
            <a:off x="754063" y="477838"/>
            <a:ext cx="785018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VEGETAL</a:t>
            </a:r>
          </a:p>
        </p:txBody>
      </p:sp>
    </p:spTree>
    <p:extLst>
      <p:ext uri="{BB962C8B-B14F-4D97-AF65-F5344CB8AC3E}">
        <p14:creationId xmlns:p14="http://schemas.microsoft.com/office/powerpoint/2010/main" val="2988946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fltVal val="0"/>
                                          </p:val>
                                        </p:tav>
                                        <p:tav tm="100000">
                                          <p:val>
                                            <p:strVal val="#ppt_w"/>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Effect transition="in" filter="fade">
                                      <p:cBhvr>
                                        <p:cTn id="16" dur="20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9" name="Picture 9" descr="reino-animal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326430"/>
            <a:ext cx="8424936" cy="62709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6570" name="WordArt 10"/>
          <p:cNvSpPr>
            <a:spLocks noChangeArrowheads="1" noChangeShapeType="1" noTextEdit="1"/>
          </p:cNvSpPr>
          <p:nvPr/>
        </p:nvSpPr>
        <p:spPr bwMode="auto">
          <a:xfrm>
            <a:off x="684213" y="1341438"/>
            <a:ext cx="7920037" cy="42481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Matéria inerte, vitalidade,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inteligência instintiva limitada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 e consciência da sua Existência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2540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e de sua individualização </a:t>
            </a:r>
          </a:p>
        </p:txBody>
      </p:sp>
      <p:sp>
        <p:nvSpPr>
          <p:cNvPr id="66572" name="WordArt 12"/>
          <p:cNvSpPr>
            <a:spLocks noChangeArrowheads="1" noChangeShapeType="1" noTextEdit="1"/>
          </p:cNvSpPr>
          <p:nvPr/>
        </p:nvSpPr>
        <p:spPr bwMode="auto">
          <a:xfrm>
            <a:off x="684213" y="5516563"/>
            <a:ext cx="7920037" cy="105251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FF00"/>
                </a:solidFill>
                <a:effectLst/>
                <a:uLnTx/>
                <a:uFillTx/>
                <a:latin typeface="Arial Black" panose="020B0A04020102020204" pitchFamily="34" charset="0"/>
                <a:ea typeface="+mn-ea"/>
                <a:cs typeface="Arial" panose="020B0604020202020204" pitchFamily="34" charset="0"/>
              </a:rPr>
              <a:t>ATRAÇÃO - SENSAÇÃO - INSTINTO</a:t>
            </a:r>
          </a:p>
        </p:txBody>
      </p:sp>
      <p:sp>
        <p:nvSpPr>
          <p:cNvPr id="8" name="WordArt 4"/>
          <p:cNvSpPr>
            <a:spLocks noChangeArrowheads="1" noChangeShapeType="1" noTextEdit="1"/>
          </p:cNvSpPr>
          <p:nvPr/>
        </p:nvSpPr>
        <p:spPr bwMode="auto">
          <a:xfrm>
            <a:off x="684213" y="477838"/>
            <a:ext cx="7920037"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ANIMAL</a:t>
            </a:r>
          </a:p>
        </p:txBody>
      </p:sp>
    </p:spTree>
    <p:extLst>
      <p:ext uri="{BB962C8B-B14F-4D97-AF65-F5344CB8AC3E}">
        <p14:creationId xmlns:p14="http://schemas.microsoft.com/office/powerpoint/2010/main" val="3040491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6570"/>
                                        </p:tgtEl>
                                        <p:attrNameLst>
                                          <p:attrName>style.visibility</p:attrName>
                                        </p:attrNameLst>
                                      </p:cBhvr>
                                      <p:to>
                                        <p:strVal val="visible"/>
                                      </p:to>
                                    </p:set>
                                    <p:anim calcmode="lin" valueType="num">
                                      <p:cBhvr>
                                        <p:cTn id="14" dur="500" fill="hold"/>
                                        <p:tgtEl>
                                          <p:spTgt spid="66570"/>
                                        </p:tgtEl>
                                        <p:attrNameLst>
                                          <p:attrName>ppt_w</p:attrName>
                                        </p:attrNameLst>
                                      </p:cBhvr>
                                      <p:tavLst>
                                        <p:tav tm="0">
                                          <p:val>
                                            <p:fltVal val="0"/>
                                          </p:val>
                                        </p:tav>
                                        <p:tav tm="100000">
                                          <p:val>
                                            <p:strVal val="#ppt_w"/>
                                          </p:val>
                                        </p:tav>
                                      </p:tavLst>
                                    </p:anim>
                                    <p:anim calcmode="lin" valueType="num">
                                      <p:cBhvr>
                                        <p:cTn id="15" dur="500" fill="hold"/>
                                        <p:tgtEl>
                                          <p:spTgt spid="66570"/>
                                        </p:tgtEl>
                                        <p:attrNameLst>
                                          <p:attrName>ppt_h</p:attrName>
                                        </p:attrNameLst>
                                      </p:cBhvr>
                                      <p:tavLst>
                                        <p:tav tm="0">
                                          <p:val>
                                            <p:fltVal val="0"/>
                                          </p:val>
                                        </p:tav>
                                        <p:tav tm="100000">
                                          <p:val>
                                            <p:strVal val="#ppt_h"/>
                                          </p:val>
                                        </p:tav>
                                      </p:tavLst>
                                    </p:anim>
                                    <p:animEffect transition="in" filter="fade">
                                      <p:cBhvr>
                                        <p:cTn id="16" dur="500"/>
                                        <p:tgtEl>
                                          <p:spTgt spid="6657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66572"/>
                                        </p:tgtEl>
                                        <p:attrNameLst>
                                          <p:attrName>style.visibility</p:attrName>
                                        </p:attrNameLst>
                                      </p:cBhvr>
                                      <p:to>
                                        <p:strVal val="visible"/>
                                      </p:to>
                                    </p:set>
                                    <p:anim calcmode="lin" valueType="num">
                                      <p:cBhvr>
                                        <p:cTn id="21" dur="500" fill="hold"/>
                                        <p:tgtEl>
                                          <p:spTgt spid="66572"/>
                                        </p:tgtEl>
                                        <p:attrNameLst>
                                          <p:attrName>ppt_w</p:attrName>
                                        </p:attrNameLst>
                                      </p:cBhvr>
                                      <p:tavLst>
                                        <p:tav tm="0">
                                          <p:val>
                                            <p:fltVal val="0"/>
                                          </p:val>
                                        </p:tav>
                                        <p:tav tm="100000">
                                          <p:val>
                                            <p:strVal val="#ppt_w"/>
                                          </p:val>
                                        </p:tav>
                                      </p:tavLst>
                                    </p:anim>
                                    <p:anim calcmode="lin" valueType="num">
                                      <p:cBhvr>
                                        <p:cTn id="22" dur="500" fill="hold"/>
                                        <p:tgtEl>
                                          <p:spTgt spid="66572"/>
                                        </p:tgtEl>
                                        <p:attrNameLst>
                                          <p:attrName>ppt_h</p:attrName>
                                        </p:attrNameLst>
                                      </p:cBhvr>
                                      <p:tavLst>
                                        <p:tav tm="0">
                                          <p:val>
                                            <p:fltVal val="0"/>
                                          </p:val>
                                        </p:tav>
                                        <p:tav tm="100000">
                                          <p:val>
                                            <p:strVal val="#ppt_h"/>
                                          </p:val>
                                        </p:tav>
                                      </p:tavLst>
                                    </p:anim>
                                    <p:animEffect transition="in" filter="fade">
                                      <p:cBhvr>
                                        <p:cTn id="23" dur="500"/>
                                        <p:tgtEl>
                                          <p:spTgt spid="66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lh3.googleusercontent.com/-KJMPyCFoWDk/TYFp1lBPFfI/AAAAAAAAAX8/PhuU406ulOU/s1600/evolu%25C3%25A7a%25C3%25B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96652"/>
            <a:ext cx="8280920" cy="6264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WordArt 4"/>
          <p:cNvSpPr>
            <a:spLocks noChangeArrowheads="1" noChangeShapeType="1" noTextEdit="1"/>
          </p:cNvSpPr>
          <p:nvPr/>
        </p:nvSpPr>
        <p:spPr bwMode="auto">
          <a:xfrm>
            <a:off x="611188" y="404813"/>
            <a:ext cx="792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HOMINAL</a:t>
            </a:r>
          </a:p>
        </p:txBody>
      </p:sp>
      <p:sp>
        <p:nvSpPr>
          <p:cNvPr id="14" name="WordArt 8"/>
          <p:cNvSpPr>
            <a:spLocks noChangeArrowheads="1" noChangeShapeType="1" noTextEdit="1"/>
          </p:cNvSpPr>
          <p:nvPr/>
        </p:nvSpPr>
        <p:spPr bwMode="auto">
          <a:xfrm>
            <a:off x="611188" y="1204913"/>
            <a:ext cx="7921625" cy="171926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Todos os reinos, domina todas as outras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 classes  por  uma inteligência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00"/>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especial, que lhe dá consciência:</a:t>
            </a:r>
          </a:p>
        </p:txBody>
      </p:sp>
      <p:sp>
        <p:nvSpPr>
          <p:cNvPr id="28677" name="WordArt 9"/>
          <p:cNvSpPr>
            <a:spLocks noChangeArrowheads="1" noChangeShapeType="1" noTextEdit="1"/>
          </p:cNvSpPr>
          <p:nvPr/>
        </p:nvSpPr>
        <p:spPr bwMode="auto">
          <a:xfrm>
            <a:off x="611188" y="3213100"/>
            <a:ext cx="7777162" cy="208756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FF"/>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 do seu futuro;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FF"/>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 Percepção das coisas extramateriais;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FF"/>
                </a:solidFill>
                <a:effectLst>
                  <a:outerShdw dist="35921" dir="2700000" algn="ctr" rotWithShape="0">
                    <a:srgbClr val="990000"/>
                  </a:outerShdw>
                </a:effectLst>
                <a:uLnTx/>
                <a:uFillTx/>
                <a:latin typeface="Impact" panose="020B0806030902050204" pitchFamily="34" charset="0"/>
                <a:ea typeface="+mn-ea"/>
                <a:cs typeface="Arial" panose="020B0604020202020204" pitchFamily="34" charset="0"/>
              </a:rPr>
              <a:t>- Conhecimento de Deus.</a:t>
            </a:r>
          </a:p>
        </p:txBody>
      </p:sp>
      <p:sp>
        <p:nvSpPr>
          <p:cNvPr id="16" name="WordArt 7"/>
          <p:cNvSpPr>
            <a:spLocks noChangeArrowheads="1" noChangeShapeType="1" noTextEdit="1"/>
          </p:cNvSpPr>
          <p:nvPr/>
        </p:nvSpPr>
        <p:spPr bwMode="auto">
          <a:xfrm>
            <a:off x="539750" y="5516563"/>
            <a:ext cx="8064500" cy="100806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FF00"/>
                </a:solidFill>
                <a:effectLst/>
                <a:uLnTx/>
                <a:uFillTx/>
                <a:latin typeface="Arial Black" panose="020B0A04020102020204" pitchFamily="34" charset="0"/>
                <a:ea typeface="+mn-ea"/>
                <a:cs typeface="Arial" panose="020B0604020202020204" pitchFamily="34" charset="0"/>
              </a:rPr>
              <a:t>ATRAÇÃO - SENSAÇÃO - INSTINTO - PENSAMENTO CONTÍNUO</a:t>
            </a:r>
          </a:p>
        </p:txBody>
      </p:sp>
    </p:spTree>
    <p:extLst>
      <p:ext uri="{BB962C8B-B14F-4D97-AF65-F5344CB8AC3E}">
        <p14:creationId xmlns:p14="http://schemas.microsoft.com/office/powerpoint/2010/main" val="3443588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169863" y="250825"/>
            <a:ext cx="8804275"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16:</a:t>
            </a:r>
            <a:r>
              <a:rPr kumimoji="0" lang="pt-BR" altLang="pt-BR" sz="30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Ao afirmar-se que as plantas e os animais são formados dos mesmos princípios constituintes dos minerais, é preciso compreender isso no sentido exclusivamente material;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Aliás, estamos aqui tratando apenas do corpo.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Sem falar do princípio inteligente, que é uma questão à parte, há na matéria orgânica um princípio especial, inapreensível e que ainda não pode ser definido: é o princípio vital.</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Esse princípio, que é ativo no ser vivente, é extinto morto;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Nem por isso deixa ele de conferir à substância as propriedades características que a distinguem das substâncias inorgânicas.</a:t>
            </a:r>
          </a:p>
        </p:txBody>
      </p:sp>
    </p:spTree>
    <p:extLst>
      <p:ext uri="{BB962C8B-B14F-4D97-AF65-F5344CB8AC3E}">
        <p14:creationId xmlns:p14="http://schemas.microsoft.com/office/powerpoint/2010/main" val="1518628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 calcmode="lin" valueType="num">
                                      <p:cBhvr>
                                        <p:cTn id="20"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 calcmode="lin" valueType="num">
                                      <p:cBhvr>
                                        <p:cTn id="27"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9" dur="500"/>
                                        <p:tgtEl>
                                          <p:spTgt spid="8">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 calcmode="lin" valueType="num">
                                      <p:cBhvr>
                                        <p:cTn id="34"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722"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211138" y="350838"/>
            <a:ext cx="8721725"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Química, que decompõe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(redução a elementos simples - desorganização)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 recompõe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(reorganiza)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maior parte dos corpos inorgânicos, também conseguido decompor os corpos orgânicos;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Porém jamais conseguiu a reconstituir uma simples folha morta;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Isso nos traz uma prova evidente de que nos compostos há alguma coisa que não existente nos inorgânicos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17:</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Será o princípio vital algo de distinto, que tenha uma existência própria? </a:t>
            </a:r>
          </a:p>
        </p:txBody>
      </p:sp>
    </p:spTree>
    <p:extLst>
      <p:ext uri="{BB962C8B-B14F-4D97-AF65-F5344CB8AC3E}">
        <p14:creationId xmlns:p14="http://schemas.microsoft.com/office/powerpoint/2010/main" val="248722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 calcmode="lin" valueType="num">
                                      <p:cBhvr>
                                        <p:cTn id="28"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6"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169862" y="369888"/>
            <a:ext cx="8804275"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 por outra, para entrar no sistema da unidade do elemento gerador, não será um estado particular, uma das modificações do fluído cósmico universal, que se torna princípio de vida, como também se apresenta sob a forma de luz, fogo, calor, eletricidade?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1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É neste último sentido que a questão é resolvida pelas comunicações relatadas antes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(Ver: A Gênese - Cap. VI, “Uranografia geral” – A Primeira Criação – Qst. 15).</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Vejamos então: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começo absoluto das coisas remonta, pois, a Deus.</a:t>
            </a:r>
          </a:p>
        </p:txBody>
      </p:sp>
    </p:spTree>
    <p:extLst>
      <p:ext uri="{BB962C8B-B14F-4D97-AF65-F5344CB8AC3E}">
        <p14:creationId xmlns:p14="http://schemas.microsoft.com/office/powerpoint/2010/main" val="1100788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770"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169863" y="250825"/>
            <a:ext cx="8804275"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Suas aparições sucessivas no domínio da existência constituem a ordem  da criação perpétua.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O mundo, em seu berço, não foi estabelecido na virilidade e na plenitude da sua vida. </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Não, o</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poder criador não se contradiz jamais e, como todas as coisas, o Universo nasceu menino.</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à sua formação, está intimamente ligada a matéria cósmica primitiva que fez sucessivamente nascessem turbilhões, aglomerações desse fluido difuso (que se espalha por todas as direções), amontoado de matéria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nebulosa¹</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que se dividiram a si mesmos e se modificaram ao infinito para gerar, nas regiões incomensuráveis da extensão, diversos centros de criações simultâneas ou sucessivas.</a:t>
            </a:r>
            <a:endParaRPr kumimoji="0" lang="pt-BR" altLang="pt-BR" sz="29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2642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nvPr>
        </p:nvGraphicFramePr>
        <p:xfrm>
          <a:off x="727297" y="2065033"/>
          <a:ext cx="7857461" cy="2868808"/>
        </p:xfrm>
        <a:graphic>
          <a:graphicData uri="http://schemas.openxmlformats.org/drawingml/2006/table">
            <a:tbl>
              <a:tblPr firstRow="1" bandRow="1"/>
              <a:tblGrid>
                <a:gridCol w="7857461">
                  <a:extLst>
                    <a:ext uri="{9D8B030D-6E8A-4147-A177-3AD203B41FA5}">
                      <a16:colId xmlns:a16="http://schemas.microsoft.com/office/drawing/2014/main" val="1244802210"/>
                    </a:ext>
                  </a:extLst>
                </a:gridCol>
              </a:tblGrid>
              <a:tr h="2868808">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pt-BR" sz="2000" dirty="0"/>
                        <a:t>282.	Como os Espíritos se comunicam entre si?</a:t>
                      </a:r>
                    </a:p>
                    <a:p>
                      <a:pPr algn="just"/>
                      <a:endParaRPr lang="pt-BR" sz="2000" dirty="0"/>
                    </a:p>
                    <a:p>
                      <a:pPr algn="just"/>
                      <a:r>
                        <a:rPr lang="pt-BR" sz="2000" dirty="0">
                          <a:solidFill>
                            <a:srgbClr val="FFFF00"/>
                          </a:solidFill>
                        </a:rPr>
                        <a:t>R. Eles se veem e se compreendem; a palavra é material: é o reflexo da faculdade espiritual. O fluido universal estabelece entre eles uma comunicação constante; é o veículo de transmissão do pensamento, como o ar é para vós o veículo do som. Uma espécie de telégrafo universal que liga todos os mundos, permitindo aos Espíritos corresponderem-se de um mundo a outro.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899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F2B"/>
            </a:gs>
            <a:gs pos="92000">
              <a:srgbClr val="000F2B"/>
            </a:gs>
            <a:gs pos="94000">
              <a:srgbClr val="FFFFFF"/>
            </a:gs>
            <a:gs pos="100000">
              <a:srgbClr val="000F2B"/>
            </a:gs>
          </a:gsLst>
          <a:path path="shape">
            <a:fillToRect l="50000" t="50000" r="50000" b="50000"/>
          </a:path>
        </a:gra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93186" name="Picture 2" descr="http://3.bp.blogspot.com/_FdP-SZTV-oY/S_HLr8VYW3I/AAAAAAAAAA8/_u2QKQXVMH4/s1600/conscienci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352928" cy="61926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a:extLst>
            <a:ext uri="{909E8E84-426E-40DD-AFC4-6F175D3DCCD1}">
              <a14:hiddenFill xmlns:a14="http://schemas.microsoft.com/office/drawing/2010/main">
                <a:solidFill>
                  <a:srgbClr val="FFFFFF"/>
                </a:solidFill>
              </a14:hiddenFill>
            </a:ext>
          </a:extLst>
        </p:spPr>
      </p:pic>
      <p:sp>
        <p:nvSpPr>
          <p:cNvPr id="6" name="WordArt 4"/>
          <p:cNvSpPr>
            <a:spLocks noChangeArrowheads="1" noChangeShapeType="1" noTextEdit="1"/>
          </p:cNvSpPr>
          <p:nvPr/>
        </p:nvSpPr>
        <p:spPr bwMode="auto">
          <a:xfrm>
            <a:off x="684213" y="2133600"/>
            <a:ext cx="7920037" cy="20161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rotWithShape="0">
                    <a:srgbClr val="000000">
                      <a:alpha val="43137"/>
                    </a:srgbClr>
                  </a:outerShdw>
                </a:effectLst>
                <a:uLnTx/>
                <a:uFillTx/>
                <a:latin typeface="Arial Black" panose="020B0A04020102020204" pitchFamily="34" charset="0"/>
                <a:ea typeface="+mn-ea"/>
                <a:cs typeface="Arial" panose="020B0604020202020204" pitchFamily="34" charset="0"/>
              </a:rPr>
              <a:t>Clareando as Ideias</a:t>
            </a:r>
          </a:p>
        </p:txBody>
      </p:sp>
    </p:spTree>
    <p:extLst>
      <p:ext uri="{BB962C8B-B14F-4D97-AF65-F5344CB8AC3E}">
        <p14:creationId xmlns:p14="http://schemas.microsoft.com/office/powerpoint/2010/main" val="2918067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3232"/>
            </a:gs>
            <a:gs pos="92000">
              <a:srgbClr val="003232"/>
            </a:gs>
            <a:gs pos="94000">
              <a:srgbClr val="FFFFFF"/>
            </a:gs>
            <a:gs pos="100000">
              <a:srgbClr val="002323"/>
            </a:gs>
          </a:gsLst>
          <a:path path="shape">
            <a:fillToRect l="50000" t="50000" r="50000" b="50000"/>
          </a:path>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Picture 3" descr="{{{lege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22" y="332657"/>
            <a:ext cx="3887788" cy="61875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chemeClr val="tx1"/>
                </a:solidFill>
                <a:miter lim="800000"/>
                <a:headEnd/>
                <a:tailEnd/>
              </a14:hiddenLine>
            </a:ext>
          </a:extLst>
        </p:spPr>
      </p:pic>
      <p:pic>
        <p:nvPicPr>
          <p:cNvPr id="101378" name="Picture 2" descr="http://misteriosdomundo.com/wp-content/uploads/2012/02/Pilares-da-Cria%C3%A7%C3%A3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32657"/>
            <a:ext cx="4176464" cy="61206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WordArt 7"/>
          <p:cNvSpPr>
            <a:spLocks noChangeArrowheads="1" noChangeShapeType="1" noTextEdit="1"/>
          </p:cNvSpPr>
          <p:nvPr/>
        </p:nvSpPr>
        <p:spPr bwMode="auto">
          <a:xfrm>
            <a:off x="321640" y="5682605"/>
            <a:ext cx="3887788" cy="1006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1" u="none" strike="noStrike" kern="10" cap="none" spc="0" normalizeH="0" baseline="0" noProof="0" dirty="0">
                <a:ln>
                  <a:noFill/>
                </a:ln>
                <a:solidFill>
                  <a:srgbClr val="FF0000"/>
                </a:solidFill>
                <a:effectLst/>
                <a:highlight>
                  <a:srgbClr val="00FFFF"/>
                </a:highlight>
                <a:uLnTx/>
                <a:uFillTx/>
                <a:latin typeface="Comic Sans MS" panose="030F0702030302020204" pitchFamily="66" charset="0"/>
                <a:cs typeface="Arial" panose="020B0604020202020204" pitchFamily="34" charset="0"/>
              </a:rPr>
              <a:t>Nebulosa da Águia</a:t>
            </a:r>
          </a:p>
        </p:txBody>
      </p:sp>
      <p:sp>
        <p:nvSpPr>
          <p:cNvPr id="8" name="WordArt 7"/>
          <p:cNvSpPr>
            <a:spLocks noChangeArrowheads="1" noChangeShapeType="1" noTextEdit="1"/>
          </p:cNvSpPr>
          <p:nvPr/>
        </p:nvSpPr>
        <p:spPr bwMode="auto">
          <a:xfrm>
            <a:off x="4768129" y="5649193"/>
            <a:ext cx="3671888" cy="10064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a:noFill/>
                </a:ln>
                <a:solidFill>
                  <a:srgbClr val="FF0000"/>
                </a:solidFill>
                <a:effectLst/>
                <a:highlight>
                  <a:srgbClr val="00FFFF"/>
                </a:highlight>
                <a:uLnTx/>
                <a:uFillTx/>
                <a:latin typeface="Arial Black" panose="020B0A04020102020204" pitchFamily="34" charset="0"/>
                <a:ea typeface="+mn-ea"/>
                <a:cs typeface="Arial" panose="020B0604020202020204" pitchFamily="34" charset="0"/>
              </a:rPr>
              <a:t>Pilares da Criação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1800" b="0" i="0" u="none" strike="noStrike" kern="10" cap="none" spc="0" normalizeH="0" baseline="0" noProof="0" dirty="0">
                <a:ln>
                  <a:noFill/>
                </a:ln>
                <a:solidFill>
                  <a:srgbClr val="FF0000"/>
                </a:solidFill>
                <a:effectLst/>
                <a:highlight>
                  <a:srgbClr val="00FFFF"/>
                </a:highlight>
                <a:uLnTx/>
                <a:uFillTx/>
                <a:latin typeface="Arial Black" panose="020B0A04020102020204" pitchFamily="34" charset="0"/>
                <a:ea typeface="+mn-ea"/>
                <a:cs typeface="Arial" panose="020B0604020202020204" pitchFamily="34" charset="0"/>
              </a:rPr>
              <a:t>no Seu Interior</a:t>
            </a:r>
          </a:p>
        </p:txBody>
      </p:sp>
    </p:spTree>
    <p:extLst>
      <p:ext uri="{BB962C8B-B14F-4D97-AF65-F5344CB8AC3E}">
        <p14:creationId xmlns:p14="http://schemas.microsoft.com/office/powerpoint/2010/main" val="1496380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101378"/>
                                        </p:tgtEl>
                                        <p:attrNameLst>
                                          <p:attrName>style.visibility</p:attrName>
                                        </p:attrNameLst>
                                      </p:cBhvr>
                                      <p:to>
                                        <p:strVal val="visible"/>
                                      </p:to>
                                    </p:set>
                                    <p:anim calcmode="lin" valueType="num">
                                      <p:cBhvr>
                                        <p:cTn id="20" dur="500" fill="hold"/>
                                        <p:tgtEl>
                                          <p:spTgt spid="101378"/>
                                        </p:tgtEl>
                                        <p:attrNameLst>
                                          <p:attrName>ppt_w</p:attrName>
                                        </p:attrNameLst>
                                      </p:cBhvr>
                                      <p:tavLst>
                                        <p:tav tm="0">
                                          <p:val>
                                            <p:fltVal val="0"/>
                                          </p:val>
                                        </p:tav>
                                        <p:tav tm="100000">
                                          <p:val>
                                            <p:strVal val="#ppt_w"/>
                                          </p:val>
                                        </p:tav>
                                      </p:tavLst>
                                    </p:anim>
                                    <p:anim calcmode="lin" valueType="num">
                                      <p:cBhvr>
                                        <p:cTn id="21" dur="500" fill="hold"/>
                                        <p:tgtEl>
                                          <p:spTgt spid="101378"/>
                                        </p:tgtEl>
                                        <p:attrNameLst>
                                          <p:attrName>ppt_h</p:attrName>
                                        </p:attrNameLst>
                                      </p:cBhvr>
                                      <p:tavLst>
                                        <p:tav tm="0">
                                          <p:val>
                                            <p:fltVal val="0"/>
                                          </p:val>
                                        </p:tav>
                                        <p:tav tm="100000">
                                          <p:val>
                                            <p:strVal val="#ppt_h"/>
                                          </p:val>
                                        </p:tav>
                                      </p:tavLst>
                                    </p:anim>
                                    <p:animEffect transition="in" filter="fade">
                                      <p:cBhvr>
                                        <p:cTn id="22" dur="500"/>
                                        <p:tgtEl>
                                          <p:spTgt spid="101378"/>
                                        </p:tgtEl>
                                      </p:cBhvr>
                                    </p:animEffect>
                                  </p:childTnLst>
                                </p:cTn>
                              </p:par>
                            </p:childTnLst>
                          </p:cTn>
                        </p:par>
                        <p:par>
                          <p:cTn id="23" fill="hold" nodeType="afterGroup">
                            <p:stCondLst>
                              <p:cond delay="500"/>
                            </p:stCondLst>
                            <p:childTnLst>
                              <p:par>
                                <p:cTn id="24" presetID="53" presetClass="entr" presetSubtype="1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1818"/>
            </a:gs>
            <a:gs pos="92000">
              <a:srgbClr val="001818"/>
            </a:gs>
            <a:gs pos="94000">
              <a:srgbClr val="FFFFFF"/>
            </a:gs>
            <a:gs pos="100000">
              <a:srgbClr val="002121"/>
            </a:gs>
          </a:gsLst>
          <a:path path="shape">
            <a:fillToRect l="50000" t="50000" r="50000" b="50000"/>
          </a:path>
        </a:gra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44450"/>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 Box 5"/>
          <p:cNvSpPr txBox="1">
            <a:spLocks noChangeArrowheads="1"/>
          </p:cNvSpPr>
          <p:nvPr/>
        </p:nvSpPr>
        <p:spPr bwMode="auto">
          <a:xfrm>
            <a:off x="414337" y="1018031"/>
            <a:ext cx="8315325" cy="508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São nuvens de poeira, hidrogênio e plasma. </a:t>
            </a:r>
          </a:p>
          <a:p>
            <a:pPr marL="0" marR="0" lvl="0" indent="0" algn="just" defTabSz="914400" rtl="0" eaLnBrk="1" fontAlgn="base" latinLnBrk="0" hangingPunct="1">
              <a:lnSpc>
                <a:spcPct val="85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São constantemente regiões de formação estelar, como a nebulosa da águia.</a:t>
            </a:r>
          </a:p>
          <a:p>
            <a:pPr marL="0" marR="0" lvl="0" indent="0" algn="just" defTabSz="914400" rtl="0" eaLnBrk="1" fontAlgn="base" latinLnBrk="0" hangingPunct="1">
              <a:lnSpc>
                <a:spcPct val="85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Esta nebulosa forma uma das mais belas e famosas fotos da NASA, “Os Pilares da Criação”.</a:t>
            </a:r>
          </a:p>
          <a:p>
            <a:pPr marL="0" marR="0" lvl="0" indent="0" algn="just" defTabSz="914400" rtl="0" eaLnBrk="1" fontAlgn="base" latinLnBrk="0" hangingPunct="1">
              <a:lnSpc>
                <a:spcPct val="85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85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Como o processo de formação das estrelas é muito violento, os restos de materiais lançados ao espaço por ocasião da grande explosão formam um grande número de planetas e de sistemas planetários. 	</a:t>
            </a:r>
          </a:p>
        </p:txBody>
      </p:sp>
    </p:spTree>
    <p:extLst>
      <p:ext uri="{BB962C8B-B14F-4D97-AF65-F5344CB8AC3E}">
        <p14:creationId xmlns:p14="http://schemas.microsoft.com/office/powerpoint/2010/main" val="23119808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p:cTn id="1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p:cTn id="21"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 calcmode="lin" valueType="num">
                                      <p:cBhvr>
                                        <p:cTn id="28"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6866"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269875" y="196850"/>
            <a:ext cx="860425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Retomando- </a:t>
            </a: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questão 17: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Porém, qualquer que seja  a opinião que se tenha formulada sobre a natureza do princípio vital, ele existe, pois seus efeitos são observados.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Pode-se pois admitir logicamente que ao se formar, os seres orgânicos assimilaram o princípio vital que era necessário à sua finalidade;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 se assim quisermos dizer, tal princípio se desenvolveu pelo próprio efeito da combinação dos elementos, tal como se vê, sob o império de certas circunstâncias, desenvolver-se o calor, a luz, e a eletricidade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  (Veja o Roteiro 1 deste módulo). </a:t>
            </a:r>
          </a:p>
        </p:txBody>
      </p:sp>
    </p:spTree>
    <p:extLst>
      <p:ext uri="{BB962C8B-B14F-4D97-AF65-F5344CB8AC3E}">
        <p14:creationId xmlns:p14="http://schemas.microsoft.com/office/powerpoint/2010/main" val="14794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14"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21" dur="80"/>
                                        <p:tgtEl>
                                          <p:spTgt spid="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shadeToTitle="1">
        <a:gradFill rotWithShape="1">
          <a:gsLst>
            <a:gs pos="0">
              <a:srgbClr val="003300"/>
            </a:gs>
            <a:gs pos="92000">
              <a:srgbClr val="003300"/>
            </a:gs>
            <a:gs pos="94000">
              <a:srgbClr val="FFFFFF"/>
            </a:gs>
            <a:gs pos="100000">
              <a:srgbClr val="003300"/>
            </a:gs>
          </a:gsLst>
          <a:path path="shape">
            <a:fillToRect l="50000" t="50000" r="50000" b="50000"/>
          </a:path>
        </a:gradFill>
        <a:effectLst/>
      </p:bgPr>
    </p:bg>
    <p:spTree>
      <p:nvGrpSpPr>
        <p:cNvPr id="1" name=""/>
        <p:cNvGrpSpPr/>
        <p:nvPr/>
      </p:nvGrpSpPr>
      <p:grpSpPr>
        <a:xfrm>
          <a:off x="0" y="0"/>
          <a:ext cx="0" cy="0"/>
          <a:chOff x="0" y="0"/>
          <a:chExt cx="0" cy="0"/>
        </a:xfrm>
      </p:grpSpPr>
      <p:sp>
        <p:nvSpPr>
          <p:cNvPr id="37890"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 Box 16"/>
          <p:cNvSpPr txBox="1">
            <a:spLocks noChangeArrowheads="1"/>
          </p:cNvSpPr>
          <p:nvPr/>
        </p:nvSpPr>
        <p:spPr bwMode="auto">
          <a:xfrm>
            <a:off x="503238" y="336550"/>
            <a:ext cx="8137525"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(Roteiro 1 deste módulo).</a:t>
            </a:r>
          </a:p>
          <a:p>
            <a:pPr marL="0" marR="0" lvl="0" indent="0" algn="ctr"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VEJAMOS ENTÃO:</a:t>
            </a:r>
          </a:p>
          <a:p>
            <a:pPr marL="0" marR="0" lvl="0" indent="0" algn="ctr"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O Fluido Cósmico Universal</a:t>
            </a:r>
          </a:p>
          <a:p>
            <a:pPr marL="0" marR="0" lvl="0" indent="0" algn="just" defTabSz="914400" rtl="0" eaLnBrk="1" fontAlgn="base" latinLnBrk="0" hangingPunct="1">
              <a:lnSpc>
                <a:spcPct val="100000"/>
              </a:lnSpc>
              <a:spcBef>
                <a:spcPct val="20000"/>
              </a:spcBef>
              <a:spcAft>
                <a:spcPct val="0"/>
              </a:spcAft>
              <a:buClr>
                <a:srgbClr val="FFFFCC"/>
              </a:buClr>
              <a:buSzPct val="60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Há um fluido que enche o espaço e penetra os corpos.</a:t>
            </a: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Esse fluido é o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éter*</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ou matéria cósmica primitiva, geradora do mundo e dos seres.</a:t>
            </a: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São-lhe inerentes as forças que presidem às metamorfoses da matéria, as leis imutáveis e necessárias que regem o mundo. </a:t>
            </a:r>
          </a:p>
          <a:p>
            <a:pPr marL="0" marR="0" lvl="0" indent="0" algn="just" defTabSz="914400" rtl="0" eaLnBrk="1" fontAlgn="base" latinLnBrk="0" hangingPunct="1">
              <a:lnSpc>
                <a:spcPct val="95000"/>
              </a:lnSpc>
              <a:spcBef>
                <a:spcPct val="0"/>
              </a:spcBef>
              <a:spcAft>
                <a:spcPct val="0"/>
              </a:spcAft>
              <a:buClrTx/>
              <a:buSzTx/>
              <a:buFontTx/>
              <a:buNone/>
              <a:tabLst/>
              <a:defRPr/>
            </a:pP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95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*ÉTER: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 natureza espiritualmente elevada; que é da esfera celestial; DIVINO. </a:t>
            </a:r>
          </a:p>
        </p:txBody>
      </p:sp>
    </p:spTree>
    <p:extLst>
      <p:ext uri="{BB962C8B-B14F-4D97-AF65-F5344CB8AC3E}">
        <p14:creationId xmlns:p14="http://schemas.microsoft.com/office/powerpoint/2010/main" val="3542876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5">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29560" y="656967"/>
            <a:ext cx="8642350" cy="5650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classificação dos seres existentes na Natureza em orgânicos e inorgânicos está relacionada à presença, ou não, de  fluído vital em seus organismos.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Assim, o</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 [...] seres orgânicos são os que trazem em si mesmos uma fonte de atividade íntima que lhes dá a vida; </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Nascem, crescem, reproduzem-se e morrem; são providos de órgãos especiais para a realização dos diferentes atos da vida e apropriados às necessidades de sua conservação. </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Compreendem os homens, os animais e as plantas. </a:t>
            </a:r>
          </a:p>
        </p:txBody>
      </p:sp>
    </p:spTree>
    <p:extLst>
      <p:ext uri="{BB962C8B-B14F-4D97-AF65-F5344CB8AC3E}">
        <p14:creationId xmlns:p14="http://schemas.microsoft.com/office/powerpoint/2010/main" val="10786827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18582" y="271057"/>
            <a:ext cx="8928100" cy="641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seres inorgânicos são os que não possuem vitalidade nem movimentos próprios, sendo formados apenas pela agregação da matéria: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minerais, a água, o ar, etc</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(12).</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classificação dos seres existentes na Natureza em orgânicos e inorgânicos está relacionada à presença, ou não, de fluído vital em seus organismos.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44 -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De onde vieram os seres vivos da Terra?</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 Terra continha os germes, que esperavam o momento favorável para desenvolver-se.</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princípios orgânicos reuniram-se, desde o instante em que cessou a força de dispersão, e formaram os germes de todos os seres vivos.</a:t>
            </a:r>
          </a:p>
        </p:txBody>
      </p:sp>
    </p:spTree>
    <p:extLst>
      <p:ext uri="{BB962C8B-B14F-4D97-AF65-F5344CB8AC3E}">
        <p14:creationId xmlns:p14="http://schemas.microsoft.com/office/powerpoint/2010/main" val="27554133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366787"/>
            <a:ext cx="8785225" cy="615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germes permaneceram em estado latente e inerte, como a crisálida </a:t>
            </a:r>
            <a:r>
              <a:rPr kumimoji="0" lang="pt-BR" alt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(estado de latência, estado embrionário – ex. desenvolvimento da lagarta a mariposa ou borboleta)</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 as sementes das plantas, até o momento propício à eclosão de cada espécie;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E</a:t>
            </a: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ntão, os seres de cada espécie se reuniram e se multiplicaram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(6).</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45 - </a:t>
            </a:r>
            <a:r>
              <a:rPr kumimoji="0" lang="pt-BR" alt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Onde estavam os elementos orgânicos antes da formação da Terra?</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Estavam, por assim dizer, em estado fluídico no espaço, entre os Espíritos, ou em outros planetas, esperando a criação da Terra, para começarem uma nova existência sobre um novo globo</a:t>
            </a:r>
            <a:r>
              <a:rPr kumimoji="0" lang="pt-BR" altLang="pt-BR" sz="2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(7).</a:t>
            </a:r>
          </a:p>
        </p:txBody>
      </p:sp>
    </p:spTree>
    <p:extLst>
      <p:ext uri="{BB962C8B-B14F-4D97-AF65-F5344CB8AC3E}">
        <p14:creationId xmlns:p14="http://schemas.microsoft.com/office/powerpoint/2010/main" val="5681084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A1E"/>
            </a:gs>
            <a:gs pos="92000">
              <a:srgbClr val="000A1E"/>
            </a:gs>
            <a:gs pos="94000">
              <a:srgbClr val="FFFFFF"/>
            </a:gs>
            <a:gs pos="100000">
              <a:srgbClr val="000A1E"/>
            </a:gs>
          </a:gsLst>
          <a:path path="shape">
            <a:fillToRect l="50000" t="50000" r="50000" b="50000"/>
          </a:path>
        </a:gradFill>
        <a:effectLst/>
      </p:bgPr>
    </p:bg>
    <p:spTree>
      <p:nvGrpSpPr>
        <p:cNvPr id="1" name=""/>
        <p:cNvGrpSpPr/>
        <p:nvPr/>
      </p:nvGrpSpPr>
      <p:grpSpPr>
        <a:xfrm>
          <a:off x="0" y="0"/>
          <a:ext cx="0" cy="0"/>
          <a:chOff x="0" y="0"/>
          <a:chExt cx="0" cy="0"/>
        </a:xfrm>
      </p:grpSpPr>
      <p:pic>
        <p:nvPicPr>
          <p:cNvPr id="50182" name="Picture 6" descr="http://www.joseeduardomattos.com.br/imagens/os%20seres%20humanos%20e%20os%20outros%20seres%20vivo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2656"/>
            <a:ext cx="8424936" cy="6264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WordArt 10"/>
          <p:cNvSpPr>
            <a:spLocks noChangeArrowheads="1" noChangeShapeType="1" noTextEdit="1"/>
          </p:cNvSpPr>
          <p:nvPr/>
        </p:nvSpPr>
        <p:spPr bwMode="auto">
          <a:xfrm>
            <a:off x="755650" y="2708275"/>
            <a:ext cx="7775575" cy="11969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70C0"/>
                </a:solidFill>
                <a:effectLst/>
                <a:uLnTx/>
                <a:uFillTx/>
                <a:latin typeface="Arial Black" panose="020B0A04020102020204" pitchFamily="34" charset="0"/>
                <a:ea typeface="+mn-ea"/>
                <a:cs typeface="Arial" panose="020B0604020202020204" pitchFamily="34" charset="0"/>
              </a:rPr>
              <a:t>1. OS SERES ORGÂNICOS</a:t>
            </a:r>
          </a:p>
        </p:txBody>
      </p:sp>
    </p:spTree>
    <p:extLst>
      <p:ext uri="{BB962C8B-B14F-4D97-AF65-F5344CB8AC3E}">
        <p14:creationId xmlns:p14="http://schemas.microsoft.com/office/powerpoint/2010/main" val="19601171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A1E"/>
            </a:gs>
            <a:gs pos="92000">
              <a:srgbClr val="000A1E"/>
            </a:gs>
            <a:gs pos="94000">
              <a:srgbClr val="FFFFFF"/>
            </a:gs>
            <a:gs pos="100000">
              <a:srgbClr val="000A1E"/>
            </a:gs>
          </a:gsLst>
          <a:path path="shape">
            <a:fillToRect l="50000" t="50000" r="50000" b="50000"/>
          </a:path>
        </a:gradFill>
        <a:effectLst/>
      </p:bgPr>
    </p:bg>
    <p:spTree>
      <p:nvGrpSpPr>
        <p:cNvPr id="1" name=""/>
        <p:cNvGrpSpPr/>
        <p:nvPr/>
      </p:nvGrpSpPr>
      <p:grpSpPr>
        <a:xfrm>
          <a:off x="0" y="0"/>
          <a:ext cx="0" cy="0"/>
          <a:chOff x="0" y="0"/>
          <a:chExt cx="0" cy="0"/>
        </a:xfrm>
      </p:grpSpPr>
      <p:pic>
        <p:nvPicPr>
          <p:cNvPr id="76804" name="Picture 4" descr="http://i1.r7.com/data/files/2C95/948E/341E/A839/0134/31F3/6D2A/43A4/Vegetais-crus-t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57" y="296652"/>
            <a:ext cx="8323685" cy="6264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WordArt 10"/>
          <p:cNvSpPr>
            <a:spLocks noChangeArrowheads="1" noChangeShapeType="1" noTextEdit="1"/>
          </p:cNvSpPr>
          <p:nvPr/>
        </p:nvSpPr>
        <p:spPr bwMode="auto">
          <a:xfrm>
            <a:off x="755650" y="2492375"/>
            <a:ext cx="7777163" cy="100806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70C0"/>
                </a:solidFill>
                <a:effectLst/>
                <a:uLnTx/>
                <a:uFillTx/>
                <a:latin typeface="Arial Black" panose="020B0A04020102020204" pitchFamily="34" charset="0"/>
                <a:ea typeface="+mn-ea"/>
                <a:cs typeface="Arial" panose="020B0604020202020204" pitchFamily="34" charset="0"/>
              </a:rPr>
              <a:t>1.1. OS VEGETAIS</a:t>
            </a:r>
          </a:p>
        </p:txBody>
      </p:sp>
    </p:spTree>
    <p:extLst>
      <p:ext uri="{BB962C8B-B14F-4D97-AF65-F5344CB8AC3E}">
        <p14:creationId xmlns:p14="http://schemas.microsoft.com/office/powerpoint/2010/main" val="36080852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773044" y="5073805"/>
            <a:ext cx="663497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srgbClr val="002060"/>
                </a:solidFill>
                <a:effectLst/>
                <a:uLnTx/>
                <a:uFillTx/>
                <a:latin typeface="Comic Sans MS" panose="030F0702030302020204" pitchFamily="66" charset="0"/>
                <a:ea typeface="+mn-ea"/>
                <a:cs typeface="+mn-cs"/>
              </a:rPr>
              <a:t>CAPÍTULO XI – DOS TRÊS REINOS</a:t>
            </a:r>
          </a:p>
        </p:txBody>
      </p:sp>
      <p:sp>
        <p:nvSpPr>
          <p:cNvPr id="6" name="Retângulo 5"/>
          <p:cNvSpPr/>
          <p:nvPr/>
        </p:nvSpPr>
        <p:spPr>
          <a:xfrm>
            <a:off x="1148576" y="591014"/>
            <a:ext cx="6913757"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PARTE SEGUNDA</a:t>
            </a:r>
          </a:p>
        </p:txBody>
      </p:sp>
      <p:sp>
        <p:nvSpPr>
          <p:cNvPr id="7" name="Retângulo 6"/>
          <p:cNvSpPr/>
          <p:nvPr/>
        </p:nvSpPr>
        <p:spPr>
          <a:xfrm>
            <a:off x="1148576" y="2910469"/>
            <a:ext cx="4683512"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0" cap="none" spc="0" normalizeH="0" baseline="0" noProof="0" dirty="0">
                <a:ln>
                  <a:noFill/>
                </a:ln>
                <a:solidFill>
                  <a:prstClr val="white"/>
                </a:solidFill>
                <a:effectLst/>
                <a:uLnTx/>
                <a:uFillTx/>
                <a:latin typeface="Comic Sans MS" panose="030F0702030302020204" pitchFamily="66" charset="0"/>
                <a:ea typeface="+mn-ea"/>
                <a:cs typeface="+mn-cs"/>
              </a:rPr>
              <a:t>DO MUNDO ESPÍRITA OU MUNDO DOS ESPÍRITOS</a:t>
            </a:r>
          </a:p>
        </p:txBody>
      </p:sp>
    </p:spTree>
    <p:extLst>
      <p:ext uri="{BB962C8B-B14F-4D97-AF65-F5344CB8AC3E}">
        <p14:creationId xmlns:p14="http://schemas.microsoft.com/office/powerpoint/2010/main" val="1773774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93192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931920">
                <a:tc>
                  <a:txBody>
                    <a:bodyPr/>
                    <a:lstStyle/>
                    <a:p>
                      <a:pPr marL="514350" indent="-514350" algn="just">
                        <a:buAutoNum type="arabicPeriod" startAt="595"/>
                      </a:pPr>
                      <a:r>
                        <a:rPr lang="pt-BR" sz="2800" dirty="0"/>
                        <a:t> Os animais têm livre-arbítrio?</a:t>
                      </a:r>
                    </a:p>
                    <a:p>
                      <a:pPr marL="0" indent="0" algn="just">
                        <a:buNone/>
                      </a:pPr>
                      <a:endParaRPr lang="pt-BR" sz="2800" dirty="0"/>
                    </a:p>
                    <a:p>
                      <a:pPr algn="just"/>
                      <a:r>
                        <a:rPr lang="pt-BR" sz="2800" dirty="0">
                          <a:solidFill>
                            <a:srgbClr val="FFFF00"/>
                          </a:solidFill>
                        </a:rPr>
                        <a:t>R. Não são simples máquinas, como supondes [35], mas sua liberdade de ação é limitada pelas suas necessidades, e não pode ser comparada à do homem. Sendo muito inferiores a este, não têm os mesmos deveres. Sua liberdade é restrita aos atos da vida material.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02737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07950" y="50800"/>
            <a:ext cx="8928100" cy="63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586 -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As plantas têm consciência de sua existência?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 Não. Elas não pensam, n</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ão têm mais do que a vida orgânica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(14).</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587 -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As plantas têm sensações; sofrem, quando mutiladas?</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Recebem as impressões físicas da ação sobre a matérias, mas não têm percepções, por conseguinte, não têm a sensação de dor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(15).</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588 -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força que atrai as plantas, umas para as outras, é independente de sua vontade?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Sim, pois elas não pensam.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A</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força que as atrai, é puramente mecânica, por isso não podem opor-se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(16).</a:t>
            </a:r>
          </a:p>
        </p:txBody>
      </p:sp>
    </p:spTree>
    <p:extLst>
      <p:ext uri="{BB962C8B-B14F-4D97-AF65-F5344CB8AC3E}">
        <p14:creationId xmlns:p14="http://schemas.microsoft.com/office/powerpoint/2010/main" val="9864480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p:cTn id="3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90020" y="434236"/>
            <a:ext cx="8785225"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589 -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Certas</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plantas, como a sensitiva e a dionéia, por exemplo, têm movimentos que acusam uma grande sensibilidade e em alguns casos uma espécie de vontade, como a dionéia, cujos lóbulos apanham a mosca que vem pousar sobre ela para sugar-lhe o suco, e à qual ela parece haver preparado uma armadilha para matar aquele inseto.</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Essas plantas são dotadas da faculdade de pensar?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Têm uma vontade e formam uma classe intermediária entre a natureza vegetal e a animal?</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Constituem uma transição de uma para a outra?</a:t>
            </a:r>
          </a:p>
        </p:txBody>
      </p:sp>
    </p:spTree>
    <p:extLst>
      <p:ext uri="{BB962C8B-B14F-4D97-AF65-F5344CB8AC3E}">
        <p14:creationId xmlns:p14="http://schemas.microsoft.com/office/powerpoint/2010/main" val="33033991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15900" y="366713"/>
            <a:ext cx="87122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Tudo é transição na Natureza, pelo fato de que nada é semelhante, e no entanto tudo se liga.</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plantas não pensam e por conseguinte não têm vontade.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ostra que se abre e todos os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zoófitos*</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não têm pensamento: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Nada mais possuem que um instinto natural e cego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(17).</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*Zoófito: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Nome por que se designavam os animais que ocupam o último lugar na escala zoológica, tais como os corais, os pólipos, etc.</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553287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p:cTn id="3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69875" y="596900"/>
            <a:ext cx="860425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Comentário: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organismo humano nos fornece exemplos de movimentos análogos, sem a participação da vontade, como as funções digestivas e circulatórias.</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piloro se fecha ao contato de certos corpos, para negar-lhes passagem.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mesmo deve acontecer com a sensitiva, na qual os movimentos não implicam absolutamente a necessidade de uma percepção, e menos ainda de uma vontade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(17).</a:t>
            </a:r>
            <a:endParaRPr kumimoji="0" lang="pt-BR" altLang="pt-BR" sz="2900" b="1"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17883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15900" y="82550"/>
            <a:ext cx="8712200" cy="669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590 - </a:t>
            </a:r>
            <a:r>
              <a:rPr kumimoji="0" lang="pt-BR" alt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Não</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há nas plantas, como nos animais, um instinto de conservação que as leva a procurar aquilo que lhes pode ser útil e a fugir do que lhes pode prejudicar? </a:t>
            </a:r>
            <a:endParaRPr kumimoji="0" lang="pt-BR" altLang="pt-BR" sz="2900" b="1"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Há, se o quiserdes, uma espécie de instinto: isso depende da extensão que se atribua a essa palavra; mas é puramente mecânico.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Quando, nas reações químicas, vedes dois corpos se unirem, é que eles se afinam, quer dizer, que há afinidade entre eles; m</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não chamais a isso de instinto</a:t>
            </a: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(18-19).</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Atualmente, entendemos melhor as leis de afinidade e repulsão moleculares, em decorrência dos avanços significados da Química.</a:t>
            </a:r>
          </a:p>
        </p:txBody>
      </p:sp>
    </p:spTree>
    <p:extLst>
      <p:ext uri="{BB962C8B-B14F-4D97-AF65-F5344CB8AC3E}">
        <p14:creationId xmlns:p14="http://schemas.microsoft.com/office/powerpoint/2010/main" val="5400209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A1E"/>
            </a:gs>
            <a:gs pos="92000">
              <a:srgbClr val="000A1E"/>
            </a:gs>
            <a:gs pos="94000">
              <a:srgbClr val="FFFFFF"/>
            </a:gs>
            <a:gs pos="100000">
              <a:srgbClr val="000A1E"/>
            </a:gs>
          </a:gsLst>
          <a:path path="shape">
            <a:fillToRect l="50000" t="50000" r="50000" b="50000"/>
          </a:path>
        </a:gradFill>
        <a:effectLst/>
      </p:bgPr>
    </p:bg>
    <p:spTree>
      <p:nvGrpSpPr>
        <p:cNvPr id="1" name=""/>
        <p:cNvGrpSpPr/>
        <p:nvPr/>
      </p:nvGrpSpPr>
      <p:grpSpPr>
        <a:xfrm>
          <a:off x="0" y="0"/>
          <a:ext cx="0" cy="0"/>
          <a:chOff x="0" y="0"/>
          <a:chExt cx="0" cy="0"/>
        </a:xfrm>
      </p:grpSpPr>
      <p:sp>
        <p:nvSpPr>
          <p:cNvPr id="5" name="WordArt 9"/>
          <p:cNvSpPr>
            <a:spLocks noChangeArrowheads="1" noChangeShapeType="1" noTextEdit="1"/>
          </p:cNvSpPr>
          <p:nvPr/>
        </p:nvSpPr>
        <p:spPr bwMode="auto">
          <a:xfrm>
            <a:off x="468313" y="406400"/>
            <a:ext cx="8280400" cy="115093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Sensitiva ou Dormideira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(Mimosa Pudica)</a:t>
            </a:r>
          </a:p>
        </p:txBody>
      </p:sp>
      <p:pic>
        <p:nvPicPr>
          <p:cNvPr id="6" name="Picture 5" descr="Sensi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429149"/>
            <a:ext cx="3961111" cy="302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mimos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429149"/>
            <a:ext cx="3888432" cy="3024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10"/>
          <p:cNvSpPr>
            <a:spLocks noChangeArrowheads="1"/>
          </p:cNvSpPr>
          <p:nvPr/>
        </p:nvSpPr>
        <p:spPr bwMode="auto">
          <a:xfrm>
            <a:off x="539750" y="1736725"/>
            <a:ext cx="813752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9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São normalmente rasteiras, que costumam ter folhas alongadas e que fecham as folhas ao serem tocadas. </a:t>
            </a:r>
          </a:p>
        </p:txBody>
      </p:sp>
    </p:spTree>
    <p:extLst>
      <p:ext uri="{BB962C8B-B14F-4D97-AF65-F5344CB8AC3E}">
        <p14:creationId xmlns:p14="http://schemas.microsoft.com/office/powerpoint/2010/main" val="23123322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A1E"/>
            </a:gs>
            <a:gs pos="92000">
              <a:srgbClr val="000A1E"/>
            </a:gs>
            <a:gs pos="94000">
              <a:srgbClr val="FFFFFF"/>
            </a:gs>
            <a:gs pos="100000">
              <a:srgbClr val="000A1E"/>
            </a:gs>
          </a:gsLst>
          <a:path path="shape">
            <a:fillToRect l="50000" t="50000" r="50000" b="50000"/>
          </a:path>
        </a:gradFill>
        <a:effectLst/>
      </p:bgPr>
    </p:bg>
    <p:spTree>
      <p:nvGrpSpPr>
        <p:cNvPr id="1" name=""/>
        <p:cNvGrpSpPr/>
        <p:nvPr/>
      </p:nvGrpSpPr>
      <p:grpSpPr>
        <a:xfrm>
          <a:off x="0" y="0"/>
          <a:ext cx="0" cy="0"/>
          <a:chOff x="0" y="0"/>
          <a:chExt cx="0" cy="0"/>
        </a:xfrm>
      </p:grpSpPr>
      <p:sp>
        <p:nvSpPr>
          <p:cNvPr id="5" name="WordArt 9"/>
          <p:cNvSpPr>
            <a:spLocks noChangeArrowheads="1" noChangeShapeType="1" noTextEdit="1"/>
          </p:cNvSpPr>
          <p:nvPr/>
        </p:nvSpPr>
        <p:spPr bwMode="auto">
          <a:xfrm>
            <a:off x="468313" y="404813"/>
            <a:ext cx="8280400" cy="6492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DIONÉIA “Planta Carnívora)</a:t>
            </a:r>
          </a:p>
        </p:txBody>
      </p:sp>
      <p:pic>
        <p:nvPicPr>
          <p:cNvPr id="9" name="Picture 5" descr="Ficheiro:VFT 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513" y="3453393"/>
            <a:ext cx="3995936" cy="2900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CC66"/>
                </a:solidFill>
                <a:miter lim="800000"/>
                <a:headEnd/>
                <a:tailEnd/>
              </a14:hiddenLine>
            </a:ext>
          </a:extLst>
        </p:spPr>
      </p:pic>
      <p:pic>
        <p:nvPicPr>
          <p:cNvPr id="10" name="Picture 6" descr="Ficheiro:Dionaea muscipula growth time-laps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453393"/>
            <a:ext cx="3960813" cy="2900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539750" y="1052513"/>
            <a:ext cx="80645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Digere presa animal (normalmente insetos e aracnídeos).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 planta também é conhecida como </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4" tooltip="Vênus"/>
              </a:rPr>
              <a:t>Vênus</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papa-moscas, em alusão à deusa grega do amor e da fertilidade. </a:t>
            </a:r>
          </a:p>
        </p:txBody>
      </p:sp>
    </p:spTree>
    <p:extLst>
      <p:ext uri="{BB962C8B-B14F-4D97-AF65-F5344CB8AC3E}">
        <p14:creationId xmlns:p14="http://schemas.microsoft.com/office/powerpoint/2010/main" val="8789911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p:cTn id="26"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1">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p:cTn id="3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A1E"/>
            </a:gs>
            <a:gs pos="92000">
              <a:srgbClr val="000A1E"/>
            </a:gs>
            <a:gs pos="94000">
              <a:srgbClr val="FFFFFF"/>
            </a:gs>
            <a:gs pos="100000">
              <a:srgbClr val="000A1E"/>
            </a:gs>
          </a:gsLst>
          <a:path path="shape">
            <a:fillToRect l="50000" t="50000" r="50000" b="50000"/>
          </a:path>
        </a:gradFill>
        <a:effectLst/>
      </p:bgPr>
    </p:bg>
    <p:spTree>
      <p:nvGrpSpPr>
        <p:cNvPr id="1" name=""/>
        <p:cNvGrpSpPr/>
        <p:nvPr/>
      </p:nvGrpSpPr>
      <p:grpSpPr>
        <a:xfrm>
          <a:off x="0" y="0"/>
          <a:ext cx="0" cy="0"/>
          <a:chOff x="0" y="0"/>
          <a:chExt cx="0" cy="0"/>
        </a:xfrm>
      </p:grpSpPr>
      <p:sp>
        <p:nvSpPr>
          <p:cNvPr id="5" name="WordArt 9"/>
          <p:cNvSpPr>
            <a:spLocks noChangeArrowheads="1" noChangeShapeType="1" noTextEdit="1"/>
          </p:cNvSpPr>
          <p:nvPr/>
        </p:nvSpPr>
        <p:spPr bwMode="auto">
          <a:xfrm>
            <a:off x="539750" y="333375"/>
            <a:ext cx="8064500" cy="79216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1"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uLnTx/>
                <a:uFillTx/>
                <a:latin typeface="Arial Black" panose="020B0A04020102020204" pitchFamily="34" charset="0"/>
                <a:ea typeface="+mn-ea"/>
                <a:cs typeface="Arial" panose="020B0604020202020204" pitchFamily="34" charset="0"/>
              </a:rPr>
              <a:t>ARACNÍDEOS</a:t>
            </a:r>
          </a:p>
        </p:txBody>
      </p:sp>
      <p:pic>
        <p:nvPicPr>
          <p:cNvPr id="6" name="Picture 10" descr="Ficheiro:Haeckel Arachn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645024"/>
            <a:ext cx="2592288" cy="2808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539750" y="3805238"/>
            <a:ext cx="237648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200" b="1" i="0" u="none" strike="noStrike" kern="1200" cap="none" spc="0" normalizeH="0" baseline="0" noProof="0" dirty="0">
                <a:ln>
                  <a:noFill/>
                </a:ln>
                <a:solidFill>
                  <a:srgbClr val="FFFFFF"/>
                </a:solidFill>
                <a:effectLst/>
                <a:uLnTx/>
                <a:uFillTx/>
                <a:latin typeface="Franklin Gothic Book" panose="020B05030201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Aranhas, Carrapatos,        Ácaros, Escorpiões e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Opiliões.  </a:t>
            </a:r>
          </a:p>
        </p:txBody>
      </p:sp>
      <p:sp>
        <p:nvSpPr>
          <p:cNvPr id="13" name="Rectangle 9"/>
          <p:cNvSpPr>
            <a:spLocks noChangeArrowheads="1"/>
          </p:cNvSpPr>
          <p:nvPr/>
        </p:nvSpPr>
        <p:spPr bwMode="auto">
          <a:xfrm>
            <a:off x="539750" y="1314450"/>
            <a:ext cx="8064500"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Os opiliões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são também conhecidos como aranha-alho, aranha-bode, aranha-cafofa, aranha-de-chão, bodum, fede-fede, giramundo, temenjoá ou tabijuá.  </a:t>
            </a:r>
          </a:p>
        </p:txBody>
      </p:sp>
      <p:pic>
        <p:nvPicPr>
          <p:cNvPr id="9" name="Picture 12" descr="Ficheiro:Opiliones harvest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5" y="3545705"/>
            <a:ext cx="2736303" cy="29076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WordArt 10"/>
          <p:cNvSpPr>
            <a:spLocks noChangeArrowheads="1" noChangeShapeType="1" noTextEdit="1"/>
          </p:cNvSpPr>
          <p:nvPr/>
        </p:nvSpPr>
        <p:spPr bwMode="auto">
          <a:xfrm>
            <a:off x="3203575" y="5732463"/>
            <a:ext cx="2305050" cy="57626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Opiliões</a:t>
            </a:r>
          </a:p>
        </p:txBody>
      </p:sp>
    </p:spTree>
    <p:extLst>
      <p:ext uri="{BB962C8B-B14F-4D97-AF65-F5344CB8AC3E}">
        <p14:creationId xmlns:p14="http://schemas.microsoft.com/office/powerpoint/2010/main" val="1856630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nodeType="afterGroup">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ppt_x</p:attrName>
                                        </p:attrNameLst>
                                      </p:cBhvr>
                                      <p:tavLst>
                                        <p:tav tm="0">
                                          <p:val>
                                            <p:strVal val="#ppt_x-.2"/>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
                                        </p:tgtEl>
                                      </p:cBhvr>
                                    </p:animEffect>
                                  </p:childTnLst>
                                </p:cTn>
                              </p:par>
                            </p:childTnLst>
                          </p:cTn>
                        </p:par>
                        <p:par>
                          <p:cTn id="29" fill="hold" nodeType="afterGroup">
                            <p:stCondLst>
                              <p:cond delay="1000"/>
                            </p:stCondLst>
                            <p:childTnLst>
                              <p:par>
                                <p:cTn id="30" presetID="53"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A1E"/>
            </a:gs>
            <a:gs pos="92000">
              <a:srgbClr val="000A1E"/>
            </a:gs>
            <a:gs pos="94000">
              <a:srgbClr val="FFFFFF"/>
            </a:gs>
            <a:gs pos="100000">
              <a:srgbClr val="000A1E"/>
            </a:gs>
          </a:gsLst>
          <a:path path="shape">
            <a:fillToRect l="50000" t="50000" r="50000" b="50000"/>
          </a:path>
        </a:gradFill>
        <a:effectLst/>
      </p:bgPr>
    </p:bg>
    <p:spTree>
      <p:nvGrpSpPr>
        <p:cNvPr id="1" name=""/>
        <p:cNvGrpSpPr/>
        <p:nvPr/>
      </p:nvGrpSpPr>
      <p:grpSpPr>
        <a:xfrm>
          <a:off x="0" y="0"/>
          <a:ext cx="0" cy="0"/>
          <a:chOff x="0" y="0"/>
          <a:chExt cx="0" cy="0"/>
        </a:xfrm>
      </p:grpSpPr>
      <p:pic>
        <p:nvPicPr>
          <p:cNvPr id="86018" name="Picture 2" descr="http://defensoresdosanimais.files.wordpress.com/2010/07/animaisconjunto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332656"/>
            <a:ext cx="8351912" cy="61929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WordArt 10"/>
          <p:cNvSpPr>
            <a:spLocks noChangeArrowheads="1" noChangeShapeType="1" noTextEdit="1"/>
          </p:cNvSpPr>
          <p:nvPr/>
        </p:nvSpPr>
        <p:spPr bwMode="auto">
          <a:xfrm>
            <a:off x="755650" y="2060575"/>
            <a:ext cx="7775575" cy="119697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1. OS SERES ORGÂNICOS</a:t>
            </a:r>
          </a:p>
        </p:txBody>
      </p:sp>
      <p:sp>
        <p:nvSpPr>
          <p:cNvPr id="9" name="WordArt 10"/>
          <p:cNvSpPr>
            <a:spLocks noChangeArrowheads="1" noChangeShapeType="1" noTextEdit="1"/>
          </p:cNvSpPr>
          <p:nvPr/>
        </p:nvSpPr>
        <p:spPr bwMode="auto">
          <a:xfrm>
            <a:off x="611188" y="3789363"/>
            <a:ext cx="7777162" cy="1008062"/>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FFFF00"/>
                </a:solidFill>
                <a:effectLst/>
                <a:uLnTx/>
                <a:uFillTx/>
                <a:latin typeface="Arial Black" panose="020B0A04020102020204" pitchFamily="34" charset="0"/>
                <a:ea typeface="+mn-ea"/>
                <a:cs typeface="Arial" panose="020B0604020202020204" pitchFamily="34" charset="0"/>
              </a:rPr>
              <a:t>1. 2. Os Animais</a:t>
            </a:r>
          </a:p>
        </p:txBody>
      </p:sp>
    </p:spTree>
    <p:extLst>
      <p:ext uri="{BB962C8B-B14F-4D97-AF65-F5344CB8AC3E}">
        <p14:creationId xmlns:p14="http://schemas.microsoft.com/office/powerpoint/2010/main" val="41902778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242888"/>
            <a:ext cx="8785225"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597 -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Pois se os animais têm uma inteligência que lhes dá uma certa liberdade de ação, há neles um princípio independente da matéria?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Sim, e que sobrevive ao corpo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(26).</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597-a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Esse princípio é uma alma semelhante à do homem?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É também uma alma, se o quiserdes; isso depende do sentido em que se tome a palavra; mas é inferior à do homem.</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Há, entre a alma dos animais  e a do homem, tanta distância quanto entre a alma do homem e Deus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(27).</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lang="pt-BR" altLang="pt-BR" sz="1000" b="1" dirty="0">
              <a:solidFill>
                <a:srgbClr val="FFFF00"/>
              </a:solidFill>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597-a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Esse princípio é uma alma semelhante à do homem?</a:t>
            </a: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5427529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p:cTn id="42"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301084" y="433196"/>
          <a:ext cx="8486077" cy="3383280"/>
        </p:xfrm>
        <a:graphic>
          <a:graphicData uri="http://schemas.openxmlformats.org/drawingml/2006/table">
            <a:tbl>
              <a:tblPr firstRow="1" bandRow="1">
                <a:tableStyleId>{5C22544A-7EE6-4342-B048-85BDC9FD1C3A}</a:tableStyleId>
              </a:tblPr>
              <a:tblGrid>
                <a:gridCol w="8486077">
                  <a:extLst>
                    <a:ext uri="{9D8B030D-6E8A-4147-A177-3AD203B41FA5}">
                      <a16:colId xmlns:a16="http://schemas.microsoft.com/office/drawing/2014/main" val="1244802210"/>
                    </a:ext>
                  </a:extLst>
                </a:gridCol>
              </a:tblGrid>
              <a:tr h="3383280">
                <a:tc>
                  <a:txBody>
                    <a:bodyPr/>
                    <a:lstStyle/>
                    <a:p>
                      <a:pPr algn="just"/>
                      <a:r>
                        <a:rPr lang="pt-BR" sz="2400" dirty="0"/>
                        <a:t>596.	De onde vem a aptidão de certos animais para imitar a linguagem do homem, e porque essa aptidão se encontra mais entre as aves do que entre os símios, por exemplo, cuja conformação tem mais analogia com a daquele?</a:t>
                      </a:r>
                    </a:p>
                    <a:p>
                      <a:pPr algn="just"/>
                      <a:endParaRPr lang="pt-BR" sz="2400" dirty="0"/>
                    </a:p>
                    <a:p>
                      <a:pPr algn="just"/>
                      <a:r>
                        <a:rPr lang="pt-BR" sz="2400" dirty="0">
                          <a:solidFill>
                            <a:srgbClr val="FFFF00"/>
                          </a:solidFill>
                        </a:rPr>
                        <a:t>R. Conformação particular dos órgãos vocais, secundada pelo instinto da imitação. O símio imita os gestos; certos pássaros imitam a voz.</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1150439533"/>
              </p:ext>
            </p:extLst>
          </p:nvPr>
        </p:nvGraphicFramePr>
        <p:xfrm>
          <a:off x="301083" y="3942311"/>
          <a:ext cx="8486077" cy="2408478"/>
        </p:xfrm>
        <a:graphic>
          <a:graphicData uri="http://schemas.openxmlformats.org/drawingml/2006/table">
            <a:tbl>
              <a:tblPr firstRow="1" bandRow="1">
                <a:tableStyleId>{5C22544A-7EE6-4342-B048-85BDC9FD1C3A}</a:tableStyleId>
              </a:tblPr>
              <a:tblGrid>
                <a:gridCol w="8486077">
                  <a:extLst>
                    <a:ext uri="{9D8B030D-6E8A-4147-A177-3AD203B41FA5}">
                      <a16:colId xmlns:a16="http://schemas.microsoft.com/office/drawing/2014/main" val="1244802210"/>
                    </a:ext>
                  </a:extLst>
                </a:gridCol>
              </a:tblGrid>
              <a:tr h="2408478">
                <a:tc>
                  <a:txBody>
                    <a:bodyPr/>
                    <a:lstStyle/>
                    <a:p>
                      <a:pPr algn="just"/>
                      <a:endParaRPr lang="pt-BR" sz="2400" dirty="0"/>
                    </a:p>
                    <a:p>
                      <a:pPr marL="457200" indent="-457200" algn="just">
                        <a:buAutoNum type="arabicPeriod" startAt="597"/>
                      </a:pPr>
                      <a:r>
                        <a:rPr lang="pt-BR" sz="2400" dirty="0"/>
                        <a:t> Pois se os animais têm uma inteligência que lhes dá uma certa liberdade de ação, há neles um princípio independente da matéria?</a:t>
                      </a:r>
                    </a:p>
                    <a:p>
                      <a:pPr marL="0" indent="0" algn="just">
                        <a:buNone/>
                      </a:pPr>
                      <a:endParaRPr lang="pt-BR" sz="2400" dirty="0">
                        <a:solidFill>
                          <a:srgbClr val="FFFF00"/>
                        </a:solidFill>
                      </a:endParaRPr>
                    </a:p>
                    <a:p>
                      <a:pPr algn="just"/>
                      <a:r>
                        <a:rPr lang="pt-BR" sz="2400" dirty="0">
                          <a:solidFill>
                            <a:srgbClr val="FFFF00"/>
                          </a:solidFill>
                        </a:rPr>
                        <a:t>R.	Sim, e que sobrevive ao corpo</a:t>
                      </a:r>
                      <a:r>
                        <a:rPr lang="pt-BR" sz="2400" dirty="0"/>
                        <a: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79887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58123" y="685689"/>
            <a:ext cx="87852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598 -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alma dos animais conserva após a morte sua individualidade e a consciência de si mesma?</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Sua individualidade sim, mas não a consciência de si mesma.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A vida inteligente permanece em estado latente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(28).</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602 -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Os animais progridem, como o homem por sua própria vontade, ou pela força das coisas?</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Pela força das coisas; é e por isso que, para eles, não existe expiação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(29).</a:t>
            </a:r>
            <a:endPar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8169529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3">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p:cTn id="3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15900" y="366713"/>
            <a:ext cx="87122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Vida na Espiritualidade: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André Luiz nos esclarece que na [...]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moradia de continuidade para a qual se transfere, encontra, pois, o homem as mesmas leis de gravitação que controlam a Terra, com os dias e as noites marcando a conta do tempo, embora os rigores das estações estejam suprimidos pelos fatores de ambiente que asseguram a harmonia da Natureza, estabelecendo clima quase constante e quase uniforme, como se os equinócios e solstícios entrelaçassem as próprias forças, retificando automaticamente os excessos de influenciação com que se dividem. </a:t>
            </a:r>
            <a:endPar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42780200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341313"/>
            <a:ext cx="87852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Plantas e animais domesticados pela inteligência humana, durante milênios, podem ser aí aclimatados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(adaptados)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 aprimorados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(aperfeiçoados),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por determinados períodos de existência, ao fim dos quais regressam aos seus núcleos de origem no solo terrestre, para que avancem na romagem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(caminho percorrido ao longo do tempo, com a  finalidade)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evolutiva, compensados com valiosas aquisições de acrisolamento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(purificação, reforçamento de qualidades),</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pelas quais auxiliam a flora e a fauna habituais à Terra, com os benefícios das chamadas mutações espontâneas.</a:t>
            </a:r>
          </a:p>
        </p:txBody>
      </p:sp>
    </p:spTree>
    <p:extLst>
      <p:ext uri="{BB962C8B-B14F-4D97-AF65-F5344CB8AC3E}">
        <p14:creationId xmlns:p14="http://schemas.microsoft.com/office/powerpoint/2010/main" val="1867413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07950" y="174625"/>
            <a:ext cx="8964613"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plantas, pela configuração celular mais simples, atendem, no plano extrafísico, à reprodução limitada, aí deixando descendentes que, mais tarde, volvem também à leira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(viveiro)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 homem comum, favorecendo, porém, de maneira espontânea, a solução de diferentes problemas que lhes dizem respeito, sem exigir maior sacrifício dos habitantes em sua conservação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(30).</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endParaRPr kumimoji="0" lang="pt-BR" altLang="pt-BR" sz="1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Ressalta-se, finalmente, que os reinos vegetal, animal e hominal existem em todos os mundos destinados à materialização dos Espíritos.</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Vejamos a resposta dos Espíritos Superiores no seguinte questionamento de Kardec: </a:t>
            </a:r>
          </a:p>
        </p:txBody>
      </p:sp>
    </p:spTree>
    <p:extLst>
      <p:ext uri="{BB962C8B-B14F-4D97-AF65-F5344CB8AC3E}">
        <p14:creationId xmlns:p14="http://schemas.microsoft.com/office/powerpoint/2010/main" val="33899951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18583" y="496777"/>
            <a:ext cx="89281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591 -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Nos mundos superiores as plantas são, como os outros seres, de natureza mais perfeita?</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Tudo é mais perfeito: mas as plantas são sempre plantas como os animais são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sempre</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animais e os homens sempre homens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(20).</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Nota do Tradutor –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J. Herculano Pires: Algumas pessoas fazem desta resposta uma negação da continuidade evolutiva das coisas e dos seres.</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O leitor deve considerar que a resposta se refere à condição dos mundos superiores, onde há plantas, animais e homens, como nos inferiores, mas em escala avançada.   	</a:t>
            </a:r>
            <a:endPar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3074491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6050" y="220663"/>
            <a:ext cx="88519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A palavra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sempre</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não é empregada aí no sentido de eternidade, o que seria contrariar os princípios espíritas.</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Quer dizer apenas que os três reinos existem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sempre</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em todos os mundos aqui referidos. </a:t>
            </a: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(ver as questões 604, 607 e 607-a. do Livro dos Espíritos).</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593 - </a:t>
            </a:r>
            <a:r>
              <a:rPr kumimoji="0" lang="pt-BR" altLang="pt-BR" sz="29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Podemos dizer que os animais só agem por instinto?</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Ainda nisso há um sistema. </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bem verdade que o instinto domina na maioria dos animais: </a:t>
            </a:r>
            <a:r>
              <a:rPr kumimoji="0" lang="pt-BR" altLang="pt-BR" sz="29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M</a:t>
            </a:r>
            <a:r>
              <a:rPr kumimoji="0" lang="pt-BR" altLang="pt-BR" sz="29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as não vês que há os que agem por uma vontade determinada?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É que têm inteligência, porém ela é limitada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(22).</a:t>
            </a:r>
            <a:endPar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7014430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6050" y="236538"/>
            <a:ext cx="8851900" cy="638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Kardec Comenta: </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A</a:t>
            </a: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lém do instinto, não se poderia negar a certos animais a prática de atos combinados que denotam a vontade de agir num sentido determinado e de acordo com as circunstâncias.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Há neles, portanto, uma espécie de inteligência, mas cujo exercício é mais precisamente concentrado sobre os meios de satisfazer suas necessidades físicas e prover à sua conservação.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Não há neles nenhuma criação, nenhum melhoramento;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Qualquer que seja a arte que admiramos em seus trabalhos, aquilo que faziam antigamente é o mesmo que fazem hoje, nem melhor nem pior, segundo formas e proposições constantes e invariáveis.</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4280249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90021" y="317907"/>
            <a:ext cx="8785225"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filhotes de separados de sua espécie não deixam de construir o seu ninho de acordo com o mesmo modelo, sem terem sido ensinados.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 alguns são suscetíveis de uma certa educação, esse desenvolvimento intelectual, sempre fechado em estreitos limites, é devido à ação do homem sobre uma natureza flexível, pois não fazem nenhum progresso por si mesmos, e esse progresso é efêmero (transitório - passageiro), porque o animal, abandonado a si próprio, não tarda a voltar aos limites traçados pela Natureza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(22).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594 -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Os animais têm linguagem?</a:t>
            </a:r>
          </a:p>
        </p:txBody>
      </p:sp>
    </p:spTree>
    <p:extLst>
      <p:ext uri="{BB962C8B-B14F-4D97-AF65-F5344CB8AC3E}">
        <p14:creationId xmlns:p14="http://schemas.microsoft.com/office/powerpoint/2010/main" val="32332210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158750"/>
            <a:ext cx="878522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Se pensais numa linguagem  formada de palavras e silabas, não;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Mas num meio de se comunicarem entre si, então, sim.</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Eles se dizem muito mais coisas do que supondes, mas a sua linguagem é limitada, como as próprias ideias, às suas necessidades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(23).</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Kardec Comenta:</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Realmente os peixes que emigram em massa, </a:t>
            </a: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bem como as andorinhas que obedecem ao guia devem ter meios de se advertir, de se entender e de se combinar.</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É possível que disponham de uma vista mais penetrante e esta lhes permita perceber os sinais que mutuamente façam.</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6163508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28"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3">
                                            <p:txEl>
                                              <p:pRg st="4" end="4"/>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35"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37" dur="80"/>
                                        <p:tgtEl>
                                          <p:spTgt spid="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74613"/>
            <a:ext cx="8785225"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Talvez o façam entre si, ou a água seja um veículo que lhes transmita certas vibrações.</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Seja o que for, é incontestável que eles dispõem de meios para se entenderem [...]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(24).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lang="pt-BR" altLang="pt-BR" sz="1000" b="1" dirty="0">
              <a:solidFill>
                <a:srgbClr val="FFFF00"/>
              </a:solidFill>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itchFamily="2" charset="2"/>
              </a:rPr>
              <a:t>Resulta desses ensinos que os animais têm inteligência, embora limitada, demonstram vontade própria e se comunicam entre si.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itchFamily="2" charset="2"/>
              </a:rPr>
              <a:t>Kardec fez essa indagação aos Instrutores Espirituais: </a:t>
            </a:r>
            <a:r>
              <a:rPr kumimoji="0" lang="pt-BR" altLang="pt-BR"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sym typeface="Wingdings" pitchFamily="2" charset="2"/>
              </a:rPr>
              <a:t>  </a:t>
            </a:r>
            <a:endParaRPr kumimoji="0"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595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Os animais têm livre-arbítrio?</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Não são simples </a:t>
            </a:r>
            <a:r>
              <a:rPr kumimoji="0" 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máquinas, como supondes¹, mas sua liberdade de ação é limitada pelas suas necessidades, e não pode ser comparada à do homem.</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1761571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p:cTn id="2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16845" y="330359"/>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r>
                        <a:rPr lang="pt-BR" sz="2000" dirty="0"/>
                        <a:t>597.A. Esse princípio é uma alma semelhante à do homem?</a:t>
                      </a:r>
                    </a:p>
                    <a:p>
                      <a:pPr algn="just"/>
                      <a:endParaRPr lang="pt-BR" sz="2000" dirty="0"/>
                    </a:p>
                    <a:p>
                      <a:pPr algn="just"/>
                      <a:r>
                        <a:rPr lang="pt-BR" sz="2000" dirty="0">
                          <a:solidFill>
                            <a:srgbClr val="FFFF00"/>
                          </a:solidFill>
                        </a:rPr>
                        <a:t>R. É também uma alma, se o quiserdes; isso depende do sentido em que se tome a palavra; mas é inferior à do homem. Há, entre a alma dos animais e a do homem tanta distância quanto entre a alma do homem e Deus.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16845" y="2328976"/>
          <a:ext cx="7857461" cy="22250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225040">
                <a:tc>
                  <a:txBody>
                    <a:bodyPr/>
                    <a:lstStyle/>
                    <a:p>
                      <a:pPr algn="just"/>
                      <a:endParaRPr lang="pt-BR" sz="2000" dirty="0"/>
                    </a:p>
                    <a:p>
                      <a:pPr algn="just"/>
                      <a:r>
                        <a:rPr lang="pt-BR" sz="2000" dirty="0"/>
                        <a:t>598. A alma dos animais conserva após a morte sua individualidade e a consciência de si mesma?</a:t>
                      </a:r>
                    </a:p>
                    <a:p>
                      <a:pPr algn="just"/>
                      <a:endParaRPr lang="pt-BR" sz="2000" dirty="0"/>
                    </a:p>
                    <a:p>
                      <a:pPr algn="just"/>
                      <a:r>
                        <a:rPr lang="pt-BR" sz="2000" dirty="0">
                          <a:solidFill>
                            <a:srgbClr val="FFFF00"/>
                          </a:solidFill>
                        </a:rPr>
                        <a:t>R.</a:t>
                      </a:r>
                      <a:r>
                        <a:rPr lang="pt-BR" sz="2000" baseline="0" dirty="0">
                          <a:solidFill>
                            <a:srgbClr val="FFFF00"/>
                          </a:solidFill>
                        </a:rPr>
                        <a:t> </a:t>
                      </a:r>
                      <a:r>
                        <a:rPr lang="pt-BR" sz="2000" dirty="0">
                          <a:solidFill>
                            <a:srgbClr val="FFFF00"/>
                          </a:solidFill>
                        </a:rPr>
                        <a:t>Sua individualidade, sim, mas não a consciência de si mesma. A vida inteligente permanece em estado latente.</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nvPr>
        </p:nvGraphicFramePr>
        <p:xfrm>
          <a:off x="616845" y="4632393"/>
          <a:ext cx="7857461" cy="1686345"/>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86345">
                <a:tc>
                  <a:txBody>
                    <a:bodyPr/>
                    <a:lstStyle/>
                    <a:p>
                      <a:pPr algn="just"/>
                      <a:endParaRPr lang="pt-BR" sz="2000" dirty="0"/>
                    </a:p>
                    <a:p>
                      <a:pPr algn="just"/>
                      <a:r>
                        <a:rPr lang="pt-BR" sz="2000" dirty="0"/>
                        <a:t>599.	A alma dos animais pode escolher a espécie em que prefira encarnar-se?</a:t>
                      </a:r>
                    </a:p>
                    <a:p>
                      <a:pPr algn="just"/>
                      <a:endParaRPr lang="pt-BR" sz="2000" dirty="0">
                        <a:solidFill>
                          <a:srgbClr val="FFFF00"/>
                        </a:solidFill>
                      </a:endParaRPr>
                    </a:p>
                    <a:p>
                      <a:pPr algn="just"/>
                      <a:r>
                        <a:rPr lang="pt-BR" sz="2000" dirty="0">
                          <a:solidFill>
                            <a:srgbClr val="FFFF00"/>
                          </a:solidFill>
                        </a:rPr>
                        <a:t>R. Não; ela não tem o livre arbítrio.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25393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115888"/>
            <a:ext cx="878522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Sendo muito inferiores a este, não têm os mesmos deveres.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Sua liberdade é restrita aos atos da vida material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(25).</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9" name="Retângulo de cantos arredondados 8"/>
          <p:cNvSpPr/>
          <p:nvPr/>
        </p:nvSpPr>
        <p:spPr>
          <a:xfrm>
            <a:off x="179388" y="2262188"/>
            <a:ext cx="8785225" cy="4406900"/>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Rectangle 9"/>
          <p:cNvSpPr>
            <a:spLocks noChangeArrowheads="1"/>
          </p:cNvSpPr>
          <p:nvPr/>
        </p:nvSpPr>
        <p:spPr bwMode="auto">
          <a:xfrm>
            <a:off x="539750" y="2278063"/>
            <a:ext cx="82089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nchor="ct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¹Descartes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afirmava que os animais são máquinas, agindo segundo as leis naturais, </a:t>
            </a:r>
            <a:r>
              <a:rPr kumimoji="0" lang="pt-BR" altLang="pt-BR" sz="30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por não terem espírito</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Essa concepção, que no tempo de Kardec era ainda bastante difundida, prevalece até hoje entre a maioria dos homens.</a:t>
            </a:r>
          </a:p>
          <a:p>
            <a:pPr marL="0" marR="0" lvl="0" indent="0" algn="just"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Os Espíritos a contestam, como se vê, e sua opinião é referenciada pelas ciências. J. Herculano Pires – Nota de Rodapé.</a:t>
            </a:r>
            <a:endParaRPr kumimoji="0" lang="pt-BR" altLang="pt-BR" sz="37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13216214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 calcmode="lin" valueType="num">
                                      <p:cBhvr>
                                        <p:cTn id="28"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0">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p:cTn id="35"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10">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xEl>
                                              <p:pRg st="2" end="2"/>
                                            </p:txEl>
                                          </p:spTgt>
                                        </p:tgtEl>
                                        <p:attrNameLst>
                                          <p:attrName>style.visibility</p:attrName>
                                        </p:attrNameLst>
                                      </p:cBhvr>
                                      <p:to>
                                        <p:strVal val="visible"/>
                                      </p:to>
                                    </p:set>
                                    <p:anim calcmode="lin" valueType="num">
                                      <p:cBhvr>
                                        <p:cTn id="4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A1E"/>
            </a:gs>
            <a:gs pos="92000">
              <a:srgbClr val="000A1E"/>
            </a:gs>
            <a:gs pos="94000">
              <a:srgbClr val="FFFFFF"/>
            </a:gs>
            <a:gs pos="100000">
              <a:srgbClr val="000A1E"/>
            </a:gs>
          </a:gsLst>
          <a:path path="shape">
            <a:fillToRect l="50000" t="50000" r="50000" b="50000"/>
          </a:path>
        </a:gradFill>
        <a:effectLst/>
      </p:bgPr>
    </p:bg>
    <p:spTree>
      <p:nvGrpSpPr>
        <p:cNvPr id="1" name=""/>
        <p:cNvGrpSpPr/>
        <p:nvPr/>
      </p:nvGrpSpPr>
      <p:grpSpPr>
        <a:xfrm>
          <a:off x="0" y="0"/>
          <a:ext cx="0" cy="0"/>
          <a:chOff x="0" y="0"/>
          <a:chExt cx="0" cy="0"/>
        </a:xfrm>
      </p:grpSpPr>
      <p:pic>
        <p:nvPicPr>
          <p:cNvPr id="91147" name="Picture 11" descr="http://www.novaera-alvorecer.net/evolucion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4200521" cy="49325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http://novotempo.com/conexaont/files/2012/08/criacionism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083" y="1628800"/>
            <a:ext cx="4133381" cy="49325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WordArt 10"/>
          <p:cNvSpPr>
            <a:spLocks noChangeArrowheads="1" noChangeShapeType="1" noTextEdit="1"/>
          </p:cNvSpPr>
          <p:nvPr/>
        </p:nvSpPr>
        <p:spPr bwMode="auto">
          <a:xfrm>
            <a:off x="611188" y="404813"/>
            <a:ext cx="7989887" cy="431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B0F0"/>
                </a:solidFill>
                <a:effectLst/>
                <a:uLnTx/>
                <a:uFillTx/>
                <a:latin typeface="Arial Black" panose="020B0A04020102020204" pitchFamily="34" charset="0"/>
                <a:ea typeface="+mn-ea"/>
                <a:cs typeface="Arial" panose="020B0604020202020204" pitchFamily="34" charset="0"/>
              </a:rPr>
              <a:t>1. OS SERES ORGÂNICOS</a:t>
            </a:r>
          </a:p>
        </p:txBody>
      </p:sp>
      <p:sp>
        <p:nvSpPr>
          <p:cNvPr id="7" name="WordArt 10"/>
          <p:cNvSpPr>
            <a:spLocks noChangeArrowheads="1" noChangeShapeType="1" noTextEdit="1"/>
          </p:cNvSpPr>
          <p:nvPr/>
        </p:nvSpPr>
        <p:spPr bwMode="auto">
          <a:xfrm>
            <a:off x="611188" y="981075"/>
            <a:ext cx="7993062" cy="50323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B0F0"/>
                </a:solidFill>
                <a:effectLst/>
                <a:uLnTx/>
                <a:uFillTx/>
                <a:latin typeface="Arial Black" panose="020B0A04020102020204" pitchFamily="34" charset="0"/>
                <a:ea typeface="+mn-ea"/>
                <a:cs typeface="Arial" panose="020B0604020202020204" pitchFamily="34" charset="0"/>
              </a:rPr>
              <a:t>1. 3. A ESPÉCIE HUMANA</a:t>
            </a:r>
          </a:p>
        </p:txBody>
      </p:sp>
    </p:spTree>
    <p:extLst>
      <p:ext uri="{BB962C8B-B14F-4D97-AF65-F5344CB8AC3E}">
        <p14:creationId xmlns:p14="http://schemas.microsoft.com/office/powerpoint/2010/main" val="17800803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196850"/>
            <a:ext cx="8785225"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47 -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A espécie humana se achava entre os elementos orgânicos do globo terrestre?</a:t>
            </a:r>
            <a:endPar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Sim, e veio a seu tempo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(8).</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24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49 -</a:t>
            </a: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Se o germe da espécie humana estava entre os elementos orgânicos do globo, por que os homens não mais se formam espontaneamente, como em sua origem?</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O princípio das coisas permanece nos segredos de Deus; mas podemos dizer que os homens, uma vez dispersos sobre a Terra, absorveram em si mesmos os elementos necessários à sua formação, para transmiti-los segundos as leis de reprodução.</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8505220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120650"/>
            <a:ext cx="8785225" cy="66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O mesmo aconteceu com as demais espécies de seres vivos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(9).</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592 - </a:t>
            </a: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Se comparamos o homem e os animais, em relação à inteligência, parece difícil estabelecer a linha de demarcação, porque certos animais têm, nesse terreno, notória superioridade sobre certos homens. </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Essa linha de demarcação pode ser estabelecida de maneira precisa?</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Sobre esse assunto os vossos filósofos não estão muito de acordo. </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Uns querem que o homem seja um animal, e outros que o animal seja um homem.</a:t>
            </a:r>
          </a:p>
        </p:txBody>
      </p:sp>
    </p:spTree>
    <p:extLst>
      <p:ext uri="{BB962C8B-B14F-4D97-AF65-F5344CB8AC3E}">
        <p14:creationId xmlns:p14="http://schemas.microsoft.com/office/powerpoint/2010/main" val="13815674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58123" y="477395"/>
            <a:ext cx="8785225"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Estão todos errados.</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homem é um ser à parte, que desce às vezes muito abaixo ou que pode elevar-se muito alto.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 físico, o homem é como os animais e menos bem provido que muitos dentre eles;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Natureza lhes deu tudo aquilo que o homem é obrigado </a:t>
            </a:r>
            <a:r>
              <a:rPr kumimoji="0" lang="pt-BR" altLang="pt-BR" sz="30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a:t>
            </a:r>
            <a:r>
              <a:rPr kumimoji="0" lang="pt-BR" altLang="pt-BR" sz="30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inventar com a sua inteligência</a:t>
            </a:r>
            <a:r>
              <a:rPr kumimoji="0" lang="pt-BR" altLang="pt-BR" sz="30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para prover às suas necessidades e à sua conservação.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Seu corpo se destrói como o dos animais, isto é certo, mas o seu Espírito tem um destino que só ele pode compreender, porque só ele é completamente livre. </a:t>
            </a:r>
            <a:endPar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1014471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79388" y="212725"/>
            <a:ext cx="8785225"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Pobres homens, que vos rebaixais mais do que os brutos!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Não sabeis distinguir-vos deles?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Reconhecei o homem pelo pensamento de Deus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(21).</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26 - </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 ponto de vista corporal e puramente anatômico, o homem pertence à classe dos mamíferos, da qual não difere senão por alguns detalhes da forma exterior.</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Quanto ao mais, tem a mesma composição química que os animais, os mesmos órgãos, as mesmas funções e os mesmos modos de nutrição, de respiração, de secreção, de reprodução.</a:t>
            </a:r>
          </a:p>
        </p:txBody>
      </p:sp>
    </p:spTree>
    <p:extLst>
      <p:ext uri="{BB962C8B-B14F-4D97-AF65-F5344CB8AC3E}">
        <p14:creationId xmlns:p14="http://schemas.microsoft.com/office/powerpoint/2010/main" val="11631353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7490" y="439590"/>
            <a:ext cx="8785225" cy="595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Nasce, vive, morre nas mesmas condições, e com a morte seu corpo se decompõe como tudo o que vive.</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Não há em seu sangue, sua carne, seus ossos, um átomo diferente dos que se encontram nos corpos dos animais.</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Como estes, ao morrer, ele entrega à terra o hidrogênio, o oxigênio, o azoto e o carbono que estavam combinados para formá-lo, e vão, por meio de novas combinações, formar novos corpos minerais, vegetais e animais.</a:t>
            </a:r>
          </a:p>
          <a:p>
            <a:pPr marL="0" marR="0" lvl="0" indent="0" algn="just" defTabSz="914400" rtl="0" eaLnBrk="0" fontAlgn="base" latinLnBrk="0" hangingPunct="0">
              <a:lnSpc>
                <a:spcPct val="100000"/>
              </a:lnSpc>
              <a:spcBef>
                <a:spcPct val="20000"/>
              </a:spcBef>
              <a:spcAft>
                <a:spcPct val="0"/>
              </a:spcAft>
              <a:buClr>
                <a:srgbClr val="FFFFCC"/>
              </a:buClr>
              <a:buSzPct val="75000"/>
              <a:buFont typeface="Wingdings" panose="05000000000000000000" pitchFamily="2" charset="2"/>
              <a:buNone/>
              <a:tabLst/>
              <a:defRPr/>
            </a:pPr>
            <a:r>
              <a:rPr kumimoji="0" lang="pt-BR" altLang="pt-BR" sz="28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analogia é tão grande, que as funções orgânicas do homem são estudadas em certos animais, quando as experiências não possam ser feitas nele mesmo </a:t>
            </a:r>
            <a:r>
              <a:rPr kumimoji="0" lang="pt-BR" altLang="pt-BR"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(5).</a:t>
            </a:r>
          </a:p>
        </p:txBody>
      </p:sp>
    </p:spTree>
    <p:extLst>
      <p:ext uri="{BB962C8B-B14F-4D97-AF65-F5344CB8AC3E}">
        <p14:creationId xmlns:p14="http://schemas.microsoft.com/office/powerpoint/2010/main" val="43627735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682"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179387" y="843554"/>
            <a:ext cx="8785225" cy="5416868"/>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 </a:t>
            </a:r>
            <a:r>
              <a:rPr kumimoji="0" 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religião cristã, por influência do judaísmo, prega que a origem da espécie humana está em Adão.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Vejamos o que o Espiritismo tem a dizer sobre o assunto: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00"/>
                </a:solidFill>
                <a:effectLst/>
                <a:uLnTx/>
                <a:uFillTx/>
                <a:latin typeface="Arial" charset="0"/>
                <a:ea typeface="+mn-ea"/>
                <a:cs typeface="Arial" charset="0"/>
                <a:sym typeface="Wingdings" panose="05000000000000000000" pitchFamily="2" charset="2"/>
              </a:rPr>
              <a:t>50 - </a:t>
            </a:r>
            <a:r>
              <a:rPr kumimoji="0" lang="pt-BR" altLang="pt-BR" sz="3000" b="0" i="0" u="none" strike="noStrike" kern="1200" cap="none" spc="0" normalizeH="0" baseline="0" noProof="0" dirty="0">
                <a:ln>
                  <a:noFill/>
                </a:ln>
                <a:solidFill>
                  <a:srgbClr val="00B0F0"/>
                </a:solidFill>
                <a:effectLst/>
                <a:uLnTx/>
                <a:uFillTx/>
                <a:latin typeface="Arial" charset="0"/>
                <a:ea typeface="+mn-ea"/>
                <a:cs typeface="Arial" charset="0"/>
              </a:rPr>
              <a:t>A espécie humana começo com um só homem?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1" u="none" strike="noStrike" kern="1200" cap="none" spc="0" normalizeH="0" baseline="0" noProof="0" dirty="0">
                <a:ln>
                  <a:noFill/>
                </a:ln>
                <a:solidFill>
                  <a:srgbClr val="FFFFFF"/>
                </a:solidFill>
                <a:effectLst/>
                <a:uLnTx/>
                <a:uFillTx/>
                <a:latin typeface="Arial" charset="0"/>
                <a:ea typeface="+mn-ea"/>
                <a:cs typeface="Arial" charset="0"/>
                <a:sym typeface="Wingdings" panose="05000000000000000000" pitchFamily="2" charset="2"/>
              </a:rPr>
              <a:t>- Não! Aquele que chamais de Adão não foi o primeiro nem o único a povoar a Terra.</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altLang="pt-BR" sz="1000" b="0" i="1" u="none" strike="noStrike" kern="1200" cap="none" spc="0" normalizeH="0" baseline="0" noProof="0" dirty="0">
              <a:ln>
                <a:noFill/>
              </a:ln>
              <a:solidFill>
                <a:srgbClr val="FFFFFF"/>
              </a:solidFill>
              <a:effectLst/>
              <a:uLnTx/>
              <a:uFillTx/>
              <a:latin typeface="Arial" charset="0"/>
              <a:ea typeface="+mn-ea"/>
              <a:cs typeface="Arial" charset="0"/>
              <a:sym typeface="Wingdings" panose="05000000000000000000" pitchFamily="2" charset="2"/>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altLang="pt-BR" sz="3000" b="0" i="0" u="none" strike="noStrike" kern="1200" cap="none" spc="0" normalizeH="0" baseline="0" noProof="0" dirty="0">
                <a:ln>
                  <a:noFill/>
                </a:ln>
                <a:solidFill>
                  <a:srgbClr val="FFFF00"/>
                </a:solidFill>
                <a:effectLst/>
                <a:uLnTx/>
                <a:uFillTx/>
                <a:latin typeface="Arial" charset="0"/>
                <a:ea typeface="+mn-ea"/>
                <a:cs typeface="Arial" charset="0"/>
                <a:sym typeface="Wingdings" panose="05000000000000000000" pitchFamily="2" charset="2"/>
              </a:rPr>
              <a:t>51 - </a:t>
            </a:r>
            <a:r>
              <a:rPr kumimoji="0" lang="pt-BR" altLang="pt-BR" sz="3000" b="0" i="0" u="none" strike="noStrike" kern="1200" cap="none" spc="0" normalizeH="0" baseline="0" noProof="0" dirty="0">
                <a:ln>
                  <a:noFill/>
                </a:ln>
                <a:solidFill>
                  <a:srgbClr val="00B0F0"/>
                </a:solidFill>
                <a:effectLst/>
                <a:uLnTx/>
                <a:uFillTx/>
                <a:latin typeface="Arial" charset="0"/>
                <a:ea typeface="+mn-ea"/>
                <a:cs typeface="Arial" charset="0"/>
              </a:rPr>
              <a:t>Podemos saber em que época viveu Adão? </a:t>
            </a:r>
            <a:r>
              <a:rPr kumimoji="0" lang="pt-BR" altLang="pt-BR" sz="3000" b="0" i="1" u="none" strike="noStrike" kern="1200" cap="none" spc="0" normalizeH="0" baseline="0" noProof="0" dirty="0">
                <a:ln>
                  <a:noFill/>
                </a:ln>
                <a:solidFill>
                  <a:srgbClr val="FFFFFF"/>
                </a:solidFill>
                <a:effectLst/>
                <a:uLnTx/>
                <a:uFillTx/>
                <a:latin typeface="Arial" charset="0"/>
                <a:ea typeface="+mn-ea"/>
                <a:cs typeface="Arial" charset="0"/>
                <a:sym typeface="Wingdings" panose="05000000000000000000" pitchFamily="2" charset="2"/>
              </a:rPr>
              <a:t>- Mais ou menos naquela que lhe assinalais; cerca de quatro mil anos antes de Cristo.</a:t>
            </a:r>
            <a:r>
              <a:rPr kumimoji="0" 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74428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 calcmode="lin" valueType="num">
                                      <p:cBhvr>
                                        <p:cTn id="35"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15900" y="342900"/>
            <a:ext cx="871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Comentário:</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homem cuja tradição se conservou sob o nome de Adão foi um dos que sobreviveram, em alguma região, a um dos grandes cataclismos que em diversas épocas modificaram a superfície do globo, e tornou-se o tronco de uma das raças que hoje o povoam.</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leis da Natureza se opõem a opinião de que os progressos da Humanidade, constatados muito tempo antes do Cristo, se tenham realizado em alguns séculos, como houvera sucedido, se o homem não tivesse aparecido senão a partir da época indicada para a existência de Adão. </a:t>
            </a:r>
          </a:p>
        </p:txBody>
      </p:sp>
    </p:spTree>
    <p:extLst>
      <p:ext uri="{BB962C8B-B14F-4D97-AF65-F5344CB8AC3E}">
        <p14:creationId xmlns:p14="http://schemas.microsoft.com/office/powerpoint/2010/main" val="21720117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15900" y="188913"/>
            <a:ext cx="8712200"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Alguns, e com muita razão, consideram Adão como um mito ou uma alegoria, que personifica as primeiras idades do mundo</a:t>
            </a:r>
            <a:r>
              <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(10).</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pt-BR" altLang="pt-BR"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52 - </a:t>
            </a:r>
            <a:r>
              <a:rPr kumimoji="0" lang="pt-BR" altLang="pt-BR" sz="32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De onde vêm as diferenças físicas e morais que distinguem as variedades de raças humanas na Terra?</a:t>
            </a:r>
          </a:p>
          <a:p>
            <a:pPr marL="0" marR="0" lvl="0" indent="0" algn="just"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pt-BR" altLang="pt-BR" sz="1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0" fontAlgn="base" latinLnBrk="0" hangingPunct="0">
              <a:lnSpc>
                <a:spcPct val="100000"/>
              </a:lnSpc>
              <a:spcBef>
                <a:spcPct val="0"/>
              </a:spcBef>
              <a:spcAft>
                <a:spcPct val="0"/>
              </a:spcAft>
              <a:buClrTx/>
              <a:buSzTx/>
              <a:buFontTx/>
              <a:buChar char="-"/>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Do clima, da vida e dos hábitos.</a:t>
            </a:r>
          </a:p>
          <a:p>
            <a:pPr marR="0" lvl="0" algn="just" defTabSz="914400" rtl="0" eaLnBrk="0" fontAlgn="base" latinLnBrk="0" hangingPunct="0">
              <a:lnSpc>
                <a:spcPct val="100000"/>
              </a:lnSpc>
              <a:spcBef>
                <a:spcPct val="0"/>
              </a:spcBef>
              <a:spcAft>
                <a:spcPct val="0"/>
              </a:spcAft>
              <a:buClrTx/>
              <a:buSzTx/>
              <a:buNone/>
              <a:tabLst/>
              <a:defRPr/>
            </a:pPr>
            <a:r>
              <a:rPr kumimoji="0" lang="pt-BR" altLang="pt-BR" sz="32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Wingdings" panose="05000000000000000000" pitchFamily="2" charset="2"/>
              </a:rPr>
              <a:t>Dá-se o mesmo que se daria com  duas crianças de uma mesma mãe que, educadas um longe da outra e de maneira diferente, não se assemelhassem em nada, quanto à moral </a:t>
            </a:r>
            <a:r>
              <a:rPr kumimoji="0" lang="pt-BR" alt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Wingdings" panose="05000000000000000000" pitchFamily="2" charset="2"/>
              </a:rPr>
              <a:t>(11). </a:t>
            </a:r>
          </a:p>
        </p:txBody>
      </p:sp>
    </p:spTree>
    <p:extLst>
      <p:ext uri="{BB962C8B-B14F-4D97-AF65-F5344CB8AC3E}">
        <p14:creationId xmlns:p14="http://schemas.microsoft.com/office/powerpoint/2010/main" val="253599193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59737" y="858110"/>
          <a:ext cx="7857461" cy="527305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273059">
                <a:tc>
                  <a:txBody>
                    <a:bodyPr/>
                    <a:lstStyle/>
                    <a:p>
                      <a:pPr algn="just"/>
                      <a:r>
                        <a:rPr lang="pt-BR" sz="2400" dirty="0"/>
                        <a:t>600.	A alma do animal, sobrevivendo ao corpo, fica num estado errante, como a do homem após a morte?</a:t>
                      </a:r>
                    </a:p>
                    <a:p>
                      <a:pPr algn="just"/>
                      <a:endParaRPr lang="pt-BR" sz="2400" dirty="0"/>
                    </a:p>
                    <a:p>
                      <a:pPr algn="just"/>
                      <a:r>
                        <a:rPr lang="pt-BR" sz="2400" dirty="0">
                          <a:solidFill>
                            <a:srgbClr val="FFFF00"/>
                          </a:solidFill>
                        </a:rPr>
                        <a:t>R. Fica numa espécie de erraticidade, pois não está unida a um corpo. Mas não é um Espírito errante. O Espírito errante é um ser que pensa e age por sua livre vontade; o dos animais não tem a mesma faculdade. É a consciência de si mesmo que constitui o atributo principal do Espírito. O Espírito do animal é classificado após a morte, pelos Espíritos incumbidos disso, e utilizado quase imediatamente: não dispõe de tempo para se pôr em relação com outras criaturas.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1715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000A1E"/>
            </a:gs>
            <a:gs pos="92000">
              <a:srgbClr val="000A1E"/>
            </a:gs>
            <a:gs pos="94000">
              <a:srgbClr val="FFFFFF"/>
            </a:gs>
            <a:gs pos="100000">
              <a:srgbClr val="000A1E"/>
            </a:gs>
          </a:gsLst>
          <a:path path="shape">
            <a:fillToRect l="50000" t="50000" r="50000" b="50000"/>
          </a:path>
        </a:gradFill>
        <a:effectLst/>
      </p:bgPr>
    </p:bg>
    <p:spTree>
      <p:nvGrpSpPr>
        <p:cNvPr id="1" name=""/>
        <p:cNvGrpSpPr/>
        <p:nvPr/>
      </p:nvGrpSpPr>
      <p:grpSpPr>
        <a:xfrm>
          <a:off x="0" y="0"/>
          <a:ext cx="0" cy="0"/>
          <a:chOff x="0" y="0"/>
          <a:chExt cx="0" cy="0"/>
        </a:xfrm>
      </p:grpSpPr>
      <p:pic>
        <p:nvPicPr>
          <p:cNvPr id="100359" name="Picture 7" descr="http://4.bp.blogspot.com/-_LeKLlfsaWU/TdDuHy8qhkI/AAAAAAAAACQ/v3FTrqQALj4/s1600/Minerais%255B1%255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6056" y="260648"/>
            <a:ext cx="4152407" cy="482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http://3.bp.blogspot.com/-uyo7tDCB5ew/T5-5eOw9ccI/AAAAAAAAFd8/X5bDGvlztkk/s400/basalto_ilha_reuni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4104455" cy="4824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WordArt 10"/>
          <p:cNvSpPr>
            <a:spLocks noChangeArrowheads="1" noChangeShapeType="1" noTextEdit="1"/>
          </p:cNvSpPr>
          <p:nvPr/>
        </p:nvSpPr>
        <p:spPr bwMode="auto">
          <a:xfrm>
            <a:off x="755650" y="981075"/>
            <a:ext cx="7777163" cy="2592388"/>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B0F0"/>
                </a:solidFill>
                <a:effectLst/>
                <a:uLnTx/>
                <a:uFillTx/>
                <a:latin typeface="Arial Black" panose="020B0A04020102020204" pitchFamily="34" charset="0"/>
                <a:ea typeface="+mn-ea"/>
                <a:cs typeface="Arial" panose="020B0604020202020204" pitchFamily="34" charset="0"/>
              </a:rPr>
              <a:t>2. OS SERES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600" b="0" i="0" u="none" strike="noStrike" kern="10" cap="none" spc="0" normalizeH="0" baseline="0" noProof="0" dirty="0">
                <a:ln w="19050">
                  <a:solidFill>
                    <a:srgbClr val="000000"/>
                  </a:solidFill>
                  <a:round/>
                  <a:headEnd/>
                  <a:tailEnd/>
                </a:ln>
                <a:solidFill>
                  <a:srgbClr val="00B0F0"/>
                </a:solidFill>
                <a:effectLst/>
                <a:uLnTx/>
                <a:uFillTx/>
                <a:latin typeface="Arial Black" panose="020B0A04020102020204" pitchFamily="34" charset="0"/>
                <a:ea typeface="+mn-ea"/>
                <a:cs typeface="Arial" panose="020B0604020202020204" pitchFamily="34" charset="0"/>
              </a:rPr>
              <a:t>INORGÂNICOS</a:t>
            </a:r>
          </a:p>
        </p:txBody>
      </p:sp>
      <p:sp>
        <p:nvSpPr>
          <p:cNvPr id="6" name="Text Box 3"/>
          <p:cNvSpPr txBox="1">
            <a:spLocks noChangeArrowheads="1"/>
          </p:cNvSpPr>
          <p:nvPr/>
        </p:nvSpPr>
        <p:spPr bwMode="auto">
          <a:xfrm>
            <a:off x="468313" y="5084763"/>
            <a:ext cx="8207375" cy="1446212"/>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 	S</a:t>
            </a:r>
            <a:r>
              <a:rPr kumimoji="0" lang="pt-BR" sz="2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ão também conhecidos como seres inertes (sem vida), tais como os minerais – inclusive a água – as rochas e os cristais.</a:t>
            </a:r>
            <a:endParaRPr kumimoji="0" lang="pt-BR" sz="1000" b="1" i="0" u="none" strike="noStrike" kern="1200" cap="none" spc="0" normalizeH="0" baseline="0" noProof="0" dirty="0">
              <a:ln>
                <a:noFill/>
              </a:ln>
              <a:solidFill>
                <a:srgbClr val="FFFFFF"/>
              </a:solidFill>
              <a:effectLst/>
              <a:uLnTx/>
              <a:uFillTx/>
              <a:latin typeface="Franklin Gothic Book" pitchFamily="34" charset="0"/>
              <a:ea typeface="+mn-ea"/>
              <a:cs typeface="Arial" charset="0"/>
            </a:endParaRPr>
          </a:p>
        </p:txBody>
      </p:sp>
    </p:spTree>
    <p:extLst>
      <p:ext uri="{BB962C8B-B14F-4D97-AF65-F5344CB8AC3E}">
        <p14:creationId xmlns:p14="http://schemas.microsoft.com/office/powerpoint/2010/main" val="31564644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5778"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142875" y="594192"/>
            <a:ext cx="8858250" cy="5893921"/>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12:  </a:t>
            </a: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Lei que preside à formação dos minerais conduz naturalmente à formação dos corpos orgânicos.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análise química nos mostra todas as substâncias vegetais e animais, compostas dos mesmos elementos que os corpos inorgânicos.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elementos, que desempenham o papel principal são </a:t>
            </a:r>
            <a:r>
              <a:rPr kumimoji="0" 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 oxigênio, o hidrogênio, o azoto e o carbono.</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outros entram acessoriamente. </a:t>
            </a:r>
            <a:endParaRPr kumimoji="0" 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Como no reino mineral, a diferença das proporções na combinação dos referidos elementos produz toda a variedade de substâncias orgânicas e suas diversas propriedades, tais como: </a:t>
            </a:r>
            <a:endParaRPr kumimoji="0" 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6118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p:cTn id="35"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6802"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142875" y="182563"/>
            <a:ext cx="8858250" cy="6492875"/>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 </a:t>
            </a: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músculos, os ossos, o sangue, a bílis, os nervos, a matéria cerebral, a gordura, nos animais;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seiva, a madeira, as folhas, os frutos, as essências, os óleos, as resinas, etc., nos vegetais.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sz="1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Assim, na formação dos animais e das plantas, não entre nenhum corpo especial que não seja igualmente encontrado no reino mineral </a:t>
            </a:r>
            <a:r>
              <a:rPr kumimoji="0" 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11: </a:t>
            </a:r>
            <a:r>
              <a:rPr kumimoji="0" lang="pt-BR" sz="30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 formação dos corpos sólidos, um dos mais notáveis fenômenos é o da cristalização, que consiste na forma regular que assumem certas substâncias, ao passarem do estado líquido, ou gasoso, ao estado sólido.</a:t>
            </a:r>
          </a:p>
        </p:txBody>
      </p:sp>
    </p:spTree>
    <p:extLst>
      <p:ext uri="{BB962C8B-B14F-4D97-AF65-F5344CB8AC3E}">
        <p14:creationId xmlns:p14="http://schemas.microsoft.com/office/powerpoint/2010/main" val="1643445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 calcmode="lin" valueType="num">
                                      <p:cBhvr>
                                        <p:cTn id="1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p:cTn id="21"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8">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 calcmode="lin" valueType="num">
                                      <p:cBhvr>
                                        <p:cTn id="28"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7826" name="Rectangle 2" descr="Grade aberta"/>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Retângulo 3"/>
          <p:cNvSpPr/>
          <p:nvPr/>
        </p:nvSpPr>
        <p:spPr>
          <a:xfrm>
            <a:off x="358775" y="369888"/>
            <a:ext cx="8426450" cy="6118225"/>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8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 Box 3"/>
          <p:cNvSpPr txBox="1">
            <a:spLocks noChangeArrowheads="1"/>
          </p:cNvSpPr>
          <p:nvPr/>
        </p:nvSpPr>
        <p:spPr bwMode="auto">
          <a:xfrm>
            <a:off x="107950" y="486470"/>
            <a:ext cx="8928100" cy="6001643"/>
          </a:xfrm>
          <a:prstGeom prst="rect">
            <a:avLst/>
          </a:prstGeom>
          <a:noFill/>
          <a:ln w="57150">
            <a:noFill/>
            <a:miter lim="800000"/>
            <a:headEnd/>
            <a:tailEnd/>
          </a:ln>
          <a:effec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36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 </a:t>
            </a: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Essa forma, que varia de acordo com a natureza da substância, é geralmente a de sólidos geométricos, tais como o prisma, o romboide </a:t>
            </a:r>
            <a:r>
              <a:rPr kumimoji="0" lang="pt-BR" sz="2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(retângulo), </a:t>
            </a: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cubo, a pirâmide.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Toda gente conhece os cristais de açúcar cândi; os cristais de rocha, ou sílica cristalizada, são prismas de seis faces que terminam em pirâmide igualmente hexagonal.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 diamante é carbono puro, ou carvão cristalizado.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t-BR" sz="29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Os desenhos que no inverno se produzem sobre as vidraças são devidos à cristalização do vapor d’água durante a congelação, sob a forma de agulhas prismáticas </a:t>
            </a:r>
            <a:r>
              <a:rPr kumimoji="0" lang="pt-BR"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(11). </a:t>
            </a:r>
          </a:p>
        </p:txBody>
      </p:sp>
    </p:spTree>
    <p:extLst>
      <p:ext uri="{BB962C8B-B14F-4D97-AF65-F5344CB8AC3E}">
        <p14:creationId xmlns:p14="http://schemas.microsoft.com/office/powerpoint/2010/main" val="624855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 calcmode="lin" valueType="num">
                                      <p:cBhvr>
                                        <p:cTn id="28"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3D0000"/>
            </a:gs>
            <a:gs pos="92000">
              <a:srgbClr val="3D0000"/>
            </a:gs>
            <a:gs pos="94000">
              <a:srgbClr val="FFFFFF"/>
            </a:gs>
            <a:gs pos="100000">
              <a:srgbClr val="470000"/>
            </a:gs>
          </a:gsLst>
          <a:path path="shape">
            <a:fillToRect l="50000" t="50000" r="50000" b="50000"/>
          </a:path>
        </a:gradFill>
        <a:effectLst/>
      </p:bgPr>
    </p:bg>
    <p:spTree>
      <p:nvGrpSpPr>
        <p:cNvPr id="1" name=""/>
        <p:cNvGrpSpPr/>
        <p:nvPr/>
      </p:nvGrpSpPr>
      <p:grpSpPr>
        <a:xfrm>
          <a:off x="0" y="0"/>
          <a:ext cx="0" cy="0"/>
          <a:chOff x="0" y="0"/>
          <a:chExt cx="0" cy="0"/>
        </a:xfrm>
      </p:grpSpPr>
      <p:pic>
        <p:nvPicPr>
          <p:cNvPr id="146434" name="Picture 2" descr="http://4.bp.blogspot.com/-r3H_NIR3M_A/Tm3rrn3qX5I/AAAAAAAAAxo/TXwVLjTJL-o/s1600/figeometric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19" y="260648"/>
            <a:ext cx="8391563" cy="633670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278731"/>
      </p:ext>
    </p:extLst>
  </p:cSld>
  <p:clrMapOvr>
    <a:masterClrMapping/>
  </p:clrMapOvr>
  <p:transition spd="slow"/>
</p:sld>
</file>

<file path=ppt/slides/slide235.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3D0000"/>
            </a:gs>
            <a:gs pos="92000">
              <a:srgbClr val="3D0000"/>
            </a:gs>
            <a:gs pos="94000">
              <a:srgbClr val="FFFFFF"/>
            </a:gs>
            <a:gs pos="100000">
              <a:srgbClr val="470000"/>
            </a:gs>
          </a:gsLst>
          <a:path path="shape">
            <a:fillToRect l="50000" t="50000" r="50000" b="50000"/>
          </a:path>
        </a:gradFill>
        <a:effectLst/>
      </p:bgPr>
    </p:bg>
    <p:spTree>
      <p:nvGrpSpPr>
        <p:cNvPr id="1" name=""/>
        <p:cNvGrpSpPr/>
        <p:nvPr/>
      </p:nvGrpSpPr>
      <p:grpSpPr>
        <a:xfrm>
          <a:off x="0" y="0"/>
          <a:ext cx="0" cy="0"/>
          <a:chOff x="0" y="0"/>
          <a:chExt cx="0" cy="0"/>
        </a:xfrm>
      </p:grpSpPr>
      <p:pic>
        <p:nvPicPr>
          <p:cNvPr id="112648" name="Picture 8" descr="http://1.bp.blogspot.com/-M0UjAMAGGLo/Tpgpl3tSI_I/AAAAAAAAABE/XpXBZWHwDyw/s1600/FIGURA%257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69" y="368660"/>
            <a:ext cx="8367861" cy="61206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122836"/>
      </p:ext>
    </p:extLst>
  </p:cSld>
  <p:clrMapOvr>
    <a:masterClrMapping/>
  </p:clrMapOvr>
  <p:transition spd="slow"/>
</p:sld>
</file>

<file path=ppt/slides/slide236.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6C0000"/>
            </a:gs>
            <a:gs pos="92000">
              <a:srgbClr val="6C0000"/>
            </a:gs>
            <a:gs pos="94000">
              <a:srgbClr val="FFFFFF"/>
            </a:gs>
            <a:gs pos="100000">
              <a:srgbClr val="380000"/>
            </a:gs>
          </a:gsLst>
          <a:path path="shape">
            <a:fillToRect l="50000" t="50000" r="50000" b="50000"/>
          </a:path>
        </a:gradFill>
        <a:effectLst/>
      </p:bgPr>
    </p:bg>
    <p:spTree>
      <p:nvGrpSpPr>
        <p:cNvPr id="1" name=""/>
        <p:cNvGrpSpPr/>
        <p:nvPr/>
      </p:nvGrpSpPr>
      <p:grpSpPr>
        <a:xfrm>
          <a:off x="0" y="0"/>
          <a:ext cx="0" cy="0"/>
          <a:chOff x="0" y="0"/>
          <a:chExt cx="0" cy="0"/>
        </a:xfrm>
      </p:grpSpPr>
      <p:sp>
        <p:nvSpPr>
          <p:cNvPr id="80898" name="AutoShape 4"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899" name="AutoShape 6"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900" name="AutoShape 8"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901" name="AutoShape 10"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7826" name="Picture 2" descr="http://farm3.staticflickr.com/2173/2502899502_1c01452a42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57300"/>
            <a:ext cx="4111626" cy="5268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7828" name="Picture 4" descr="http://1.bp.blogspot.com/-NLcX5oIpLps/URbvYxPuQxI/AAAAAAAAOtQ/mKclbvG2c5Q/s1600/diy-rock-can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257300"/>
            <a:ext cx="4156074" cy="52680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0904" name="Retângulo 5"/>
          <p:cNvSpPr>
            <a:spLocks noChangeArrowheads="1"/>
          </p:cNvSpPr>
          <p:nvPr/>
        </p:nvSpPr>
        <p:spPr bwMode="auto">
          <a:xfrm>
            <a:off x="395288" y="476250"/>
            <a:ext cx="83327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44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Cristais de Açúcar Cândi</a:t>
            </a:r>
          </a:p>
        </p:txBody>
      </p:sp>
    </p:spTree>
    <p:extLst>
      <p:ext uri="{BB962C8B-B14F-4D97-AF65-F5344CB8AC3E}">
        <p14:creationId xmlns:p14="http://schemas.microsoft.com/office/powerpoint/2010/main" val="536880230"/>
      </p:ext>
    </p:extLst>
  </p:cSld>
  <p:clrMapOvr>
    <a:masterClrMapping/>
  </p:clrMapOvr>
  <p:transition spd="slow"/>
</p:sld>
</file>

<file path=ppt/slides/slide237.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6C0000"/>
            </a:gs>
            <a:gs pos="92000">
              <a:srgbClr val="6C0000"/>
            </a:gs>
            <a:gs pos="94000">
              <a:srgbClr val="FFFFFF"/>
            </a:gs>
            <a:gs pos="100000">
              <a:srgbClr val="380000"/>
            </a:gs>
          </a:gsLst>
          <a:path path="shape">
            <a:fillToRect l="50000" t="50000" r="50000" b="50000"/>
          </a:path>
        </a:gradFill>
        <a:effectLst/>
      </p:bgPr>
    </p:bg>
    <p:spTree>
      <p:nvGrpSpPr>
        <p:cNvPr id="1" name=""/>
        <p:cNvGrpSpPr/>
        <p:nvPr/>
      </p:nvGrpSpPr>
      <p:grpSpPr>
        <a:xfrm>
          <a:off x="0" y="0"/>
          <a:ext cx="0" cy="0"/>
          <a:chOff x="0" y="0"/>
          <a:chExt cx="0" cy="0"/>
        </a:xfrm>
      </p:grpSpPr>
      <p:sp>
        <p:nvSpPr>
          <p:cNvPr id="81922" name="AutoShape 4"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923" name="AutoShape 6"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924" name="AutoShape 8"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925" name="AutoShape 10"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8142" name="Picture 14" descr="http://magiaesoterica.com/wp-content/uploads/2010/12/Cristai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471612"/>
            <a:ext cx="4320480" cy="5053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8144" name="Picture 16" descr="http://orgonio.files.wordpress.com/2010/10/quartz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71612"/>
            <a:ext cx="3980794" cy="5053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1928" name="Retângulo 9"/>
          <p:cNvSpPr>
            <a:spLocks noChangeArrowheads="1"/>
          </p:cNvSpPr>
          <p:nvPr/>
        </p:nvSpPr>
        <p:spPr bwMode="auto">
          <a:xfrm>
            <a:off x="395288" y="476250"/>
            <a:ext cx="8353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4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Cristais de Rocha ou...</a:t>
            </a:r>
          </a:p>
        </p:txBody>
      </p:sp>
    </p:spTree>
    <p:extLst>
      <p:ext uri="{BB962C8B-B14F-4D97-AF65-F5344CB8AC3E}">
        <p14:creationId xmlns:p14="http://schemas.microsoft.com/office/powerpoint/2010/main" val="1455108264"/>
      </p:ext>
    </p:extLst>
  </p:cSld>
  <p:clrMapOvr>
    <a:masterClrMapping/>
  </p:clrMapOvr>
  <p:transition spd="slow"/>
</p:sld>
</file>

<file path=ppt/slides/slide238.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6C0000"/>
            </a:gs>
            <a:gs pos="92000">
              <a:srgbClr val="6C0000"/>
            </a:gs>
            <a:gs pos="94000">
              <a:srgbClr val="FFFFFF"/>
            </a:gs>
            <a:gs pos="100000">
              <a:srgbClr val="380000"/>
            </a:gs>
          </a:gsLst>
          <a:path path="shape">
            <a:fillToRect l="50000" t="50000" r="50000" b="50000"/>
          </a:path>
        </a:gradFill>
        <a:effectLst/>
      </p:bgPr>
    </p:bg>
    <p:spTree>
      <p:nvGrpSpPr>
        <p:cNvPr id="1" name=""/>
        <p:cNvGrpSpPr/>
        <p:nvPr/>
      </p:nvGrpSpPr>
      <p:grpSpPr>
        <a:xfrm>
          <a:off x="0" y="0"/>
          <a:ext cx="0" cy="0"/>
          <a:chOff x="0" y="0"/>
          <a:chExt cx="0" cy="0"/>
        </a:xfrm>
      </p:grpSpPr>
      <p:sp>
        <p:nvSpPr>
          <p:cNvPr id="82946" name="AutoShape 4"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947" name="AutoShape 6"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948" name="AutoShape 8"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949" name="AutoShape 10" descr="data:image/jpeg;base64,/9j/4AAQSkZJRgABAQAAAQABAAD/2wCEAAkGBxQQEBUPDxQUFhUQFBQUFBAVFBUUFhYVFRUWFxQVFhQYHCggGRonHBUXIjEhJSktMC4uFx8zODMsNygvLisBCgoKDg0OGhAQGiwkHCQsLCwsLCwsLCwsLCwsLCwsLCwsLCwsLCwsLCwsLCwsLCwsLCwsLCwsLCwsLCwsLCwsLP/AABEIAMIBAwMBIgACEQEDEQH/xAAcAAABBQEBAQAAAAAAAAAAAAADAAECBAUGBwj/xABBEAACAQIEAwYDBQYFAwUBAAABAhEAAwQSITEFQVEGEyJhcYEykaEUI0JSsTNicsHR8AeCkuHxQ4OiJFNzwtIV/8QAFwEAAwEAAAAAAAAAAAAAAAAAAAECA//EACARAQEBAQEAAgIDAQAAAAAAAAABEQIhEjFBUQMTYXH/2gAMAwEAAhEDEQA/APIKVNSrZJUqVNQD01KlNAKmNKaVIipUqeKYRilUopwtAQp4qeWnC0wHFKKLlpZaADlpRRctLLQASKiRRstRK0sGhEU1EK1EilhoUxqRFMaQRpqemoMqRpUxoBUqVNSBUxpGmpAqVPNKgL9KmmlVkVKlSoBGo09KgGpwKcCnApkQFOBUgtTC0wgFqQWphakFoAYWny0ULUstPADlpZKPlpZaCAy02WrGWmyUBXK1ErVkpUCtGBXK1ArVkrQytIK5WoEVYK0NlpYYBFNRGWoEVJo01PTUGalSpqQKlSpqQKlSpUGv0qalVpKlSpUAqcCkBUgKAQFTC0lFEUVRGC0QLTqtEVaeBELUgtEC1MJTIMJUglFCVMJQWgBKfJVjJT5KeFqtkpilWslMUowaqFKiUq2UqBSlg1TKVArVtkobJQpUZaGy1aZaEy0gqstCYVaZaEy1Nhq5FQNFYVAipNCmpzTGpM1KlTUjKlSpUBemlTUqtJxUhTCpAUwcCpqKQFEVaZEooqrSVaKq1QMq0VVqSrRVSmnUVSiKlEVKKtumWhBKkEqwtupi3TwtVxbqQtVZW3U+6p4Sn3VRNutE2aG1qjAoG3UClXzbqDWqMGs9koTJWg1qgvbpYeqDJQWWrzpQXSpVKoutBZauOlAdaRqjrQWFW3WgOtTTVzUTRGFQIqKpGmpzUammVKlSpBfpAUgKkBWiSAogFJRRFWqI6rRVWki0dEqsBkSjIlSRKOlumm1BEo6W6Jbt1Zt2qqROgpaqwlmrNuxNa3DeDvdByLIUSzawo8zTxOs7BcLe6CVGwmOZ6gewoQw9eg4HsmNGW6dOgymfI61m9ouEraYNOrGDPMgEk6KANAarETr1yiYetbgnB+/fKfhXVz5dB5nb/insYMlgAJJIAHUnautwWH7my9sb57YJH5mdAfoWo+j1jdq+zP2Zhctgm02k6nI0bHyPI+3SeYuYevVzx6y4aziUy5syGfEuhIIPMGa4biPBns3SgBe2V7xLo1AQxBJ9SB6+RpT/AEa5trFQaxpWycNXSYDAW7OETEMPFdZ5J1hEJUADodD56VU524L15rz17NV3tV118LduAdzbVWaNJV9YAkLpP6VkY7AG25U+cHqJ3p9/x3kc9ysF7VV3tVsvh6q3bFZ2L1kXLdVriVq3bVVblupxUrMdKA61oXLdV3SpxTPdaEwq66VXdKixWq5FRNEYVA1Fho0qemqcNoxU1FICiKtbIOq0ZFqKLVi2tVCStpVlLdRtrXXdiOEJeu95e1W3qqHZ2Eb/ALo0Mc9utNNrnWwzKYYEGAYIgwQCDB8iD70W3brsO2XCirC+BoxIzc21+InmcxInoVrnEtVeJ0O3bq3ZtU624E9K0OE2O+cINCSASdhruTypp0bh2AL6gaDdv5aak+lel3GWzwubaqctnUDwgtABJjnOtcZ//Vs5hasAlbI+P8xnX1M867ThGJtXMDlukAMxQoTrLnwDqZEEf7UfyyfGWX0cX2xyXDu013u5y29zyb+tDa8+MxNjDtC94bpzAExlsvupOo5cq2ey3BdC2SQGYAtGUQYMDWT7cjW8/DbKt3gUG4uaGAHhkQdtBppSv6RzM9edWcDcKNawrk3Ed7aXIyHNauFCRJMCUPOlw+7ifsF67cd++tuoyMqk23thWYnTVpJ36AUW9x+5h7tu+tpMl+6bWaTqUClSAPwtLHlqh9TsDHd6zXCADeRSyjQEhTJInUwInyHStOOd6Pq+KXGHF0mCQ6wRuZEGSx+VZ/DOJlBctOP2qZSTvoQR6/zBqvxu6/2u0ykgG3cZgJ1zOFUH9faj8KvjM6uc6khFtnxANuxE/DoDqINXnifyldXKpboCfkJq7xviMYXBW8pBbD94YgkZ8sfzqtxpMuFuGFU92VyB80MykBQTqdZj0pu0STibVsf9LD2LcdD4j/8AYVntnUxUm83QcNeQMpcEBPFqJ+HXTz0oeItG8/eL+zKiHYFQT5TruTU+JObSZgJKmOuvTzrruF4dbxBUg6Zu8WCBqB4eROvoN9eV9d3r7TJIwOH9mgzILofxmQvwkrPxGdQPr5c657jfDO5vPb18LGJ5qdVPyIr2i3h1UBQNF1E669ZPPzrif8RsIBeRgImyk+ZBYf0rH5bcaT9vMb9qqV21W5ibVULtqixTIuWqrXLVaz2aVnh7OQEUkkwIHPp61Nh6wXtVWuW69Kvf4dXkwtzE3WAZELrZAkkDU5jyMTpXn9+3FKxUusq4lBYVdvLVVxWdi4DSqVKpw2mooyioKK6LD9lbz2xdVrJVhIi4ek8131rWTUsZBVi2KMOHkfit+zg0VcIR+JT5AzvtsKaaPw/CG7cS0sBrjqgJMCWIAk8hrWvxK6+DxQFuQ2EcooiJgw5I/e1+dZNgQf7/AFrruP4YYvDpxAa3Bls4nzdBCXT5smWeQyxTxn06bB4q1icC1u6wGRRkY/lcRbPsSB7CuMvYRrbtbcQyEqR5jSrnZI55w7EAkMFnYhxsf82U+9WOJrNwSPGqoHHU5QQxHWIB8wfStJ+krfBeCTb7+7ASGyAkQzKNc3Qb+eh2538DilICosk+EKiyZPQ1U7lmwDwmlu4LoY6SCMsqOgYBSelw9KvdnrXci3cYQXi4J5WwRr/Ew+nrU/dwWflyeDs93irisD/1CU2MDxxrtoDXoGDS3dwb3Miq1lG8IHhYIC9rXfYRPKTFXO0fABeYYgCGAYOwGuUqyljG8BtvfrI8Lwy4uGOHEF2QKrKZVlh1kN766aUpZYpk8K4rcbHWxccmzetumWQqh5LLoOWVR5SSK7pYiBt0rze7gyl9kAYLbZijDqoDqsnXYx10iuj7PcWdgEuA6EjOdNq0642bGVeS9pgbN+7aXbvw0dGtm5aVh08Jb511SxcVSrRlDnTmqjvAPcCs7t9hlOLZl/GZLchMA/zofZ3Fd5YSTDI6qR5ENbj5Cq5mWr+5Ghx24A2u6wsepZv5/Sq/Zu0mfM5MNcc+WoUfOJ+dVON3ib8NvIkf5Rp9aXD8SFNsE6TmP6fyFaX6T+XYX+OYG5hzh3Vl1uLqFk3EYg3coeW8Sg9YFYuOu5xeux4nfDqBMxCmY/0/WuNS/mdX5gXY9Wd//wBV0APeLk/O4M/whj/OspPWn4LjNxlsd4wjKxMEjxOx8A3/AIP9VZvAOKXsI82HI1llOquRzZdpP861PsJxV23hV2E3COgVcloGepLN6IKnxHsy2GRWnNO5ywBtBBnUa0rLbqK6zB/4g2lRTiVdS5gBFzzEZjvMSYG+xpds+KW7921YTN3q2O8ZMuysVyZiNvxaHX6xz3Zvs+t69avXQzDMmVDsFBJEr56n1M0Li9m5avBi/wB9iHuXbzjopKIgn8I0j/epvNl059KWIw5ql9kZmChSSxgACST5VqtdYySQSNdv6ViWMVde4zSVTMBbymD4ZZ2DDWYUAfx0f9OVr4nszdw7WmvqIuAtlGsZYkNymDMetdx2TsYcCbBV7gOVidGTTUZPwDp19K4wdor92yy4h8yIWKsVExbETmG8t3g1/KK4XD8Qure7+07I5JIdWIOp2np5UWebQ+kFtgkhjK6SD05ivnPtLw77Pib2H/8AZuOg81DHKfdYPvXacB/xJxTX7eENq3ea6wUtrbfXdjEjRQSdOVc126xnfYy5cNtrTHKHtMUYqyqF3QkHQL7yOVQrlyF5ap3RV+6Kp3RUVrFUilUyKapNqrW/2fxd39jaeDMosAgmdoOn/NYyJVrDSrBhuK058qauJJmRDKSGXoQaLkhgeTCD/I/Oi8Ru5rq4jlfEXP8A5BAn3kH3PSrPc6RWmCegZNAY1G/9+v6ium7IYlSXw179niVyMeh/A481Yz86x7VqRr0/5/r6xRcOmUyNwaWJ6i4cM+Gv6iGtsVaPLTTyI1HtXQdoMCXuJibQzC8qnQfiA1HvuPRulQ4ljllXyqxa2sXHGYtlEaqZXNy25Cj8LvX7qkTlt5ZDEwFEHb/YVVjLcE4GRu4lFt3Ld5TztuCQI6liR5eGu94Xa8PeEavr6DoPL+QFeY8PR7jlEhmUllMmNTrkPnrA6MK07PHLyDwu/hAGUsfw+E+FvMa0/wCvZ4V6x6dnrmsS6WL69xcUozglAQRbYkSQRsD0/pWE/Fr11fHMNpqY056TH0rIt8ROEvkLtodQCIII1HP2g6VE/isP+zWh27wxt4mROW6BdTXZpOePOdfcVncPxBJTMSNjMmDprI9ZrpMfi0vqEvoJSYkkZc0THMTp5ab1zeJ4QAfumMDXI2vnowEDXr1rXjZMouWuf7T3pcluanX1gisjsxiYxRsg/tLiMB1zFX+mtE4wtx7wsOIdiAAQT8W3quu/rW32Z4UrcTwt62PAti8CetyyXtZj/rUj+H5K1UixjuDYi/i7rWbLlQzKHjKmhA0d4B25VjY+w1lijgq1pIKnl/cb869otXCSqkk6zPKBQO0XZ21jbZS4IbKVW6sB1noeY8jU/wBg+L5/wh/ZrzJ8/wA8/pXWM0IoB1MgfxMxE+wX61i4vC/ZsfbsllYWQULxlBKI0mPNuXtT4zHEMFEkokKvMZhAX1C/rT5oabXlVLt07nRORGy2tfKJ9GNXLfE7xsrhbrZlIhnbVgJIyAzr4QFMj/qGD4ax8JaZ7tu0ykkfeOvLNsieskD/ADCtTiWFNu4ybFTryBAHxCr1M5/bVBa5l7pyq2iSzgkS+XfTdEUsd9186oNLAODmBHhJOsTtqfpvTYXF5rNxAQBkKqvMh2+9PrEj3rFbGPabwNBJ8Q0KnyKnQx57Ur6L41MS+S252OwnfUwD9az8CBuROVYAH5nIk+wVPnV44xLlp3dBICqQCcpZpAgbzz369Kxb1/KABuczn02XX0FLBIt8ZxgS0YAIZgAp2KrE7cif1NYwW1la5lZAFJyTmE9A28bDyzrVnigzvatnZVlo89Wj2n51PEWA1tbaz3l674o1CJtMdSSQI3FujpUY/D3e0vfKYuXyQrQDltKw7xoOnibKg9GoOIYkkncmSfM10+P7PXrNs37qBFLJbVJkqgV+6XTyVidZlqwb1qscVGTcFVbi1qXbVU7iVK5VApSqwUpUsPWvbSrFtKggqxbFXIz1bwqBlNttm2/iG36ke9XcI8rlb4l09xzqjaq+WEgj8QHsw0+ta8ny0cHbXOucaHQ67dD/AHyqx3SvcCWhB1EExoNRJJ5Df0qrhxoJ22+VVL2JNu6rqSGUgjroZFOqsd1wbDWMsFlvPbIMDVVLDSNfEDG+1CTj7DFm1fyi04KBeSltmk6nXSfymuUsYz7Picy6W7iFlA2EmXtGejHMvk1Pj2bEW2ZRqWPdtOvhHjA+f/jTzxhZddNwzLYuwPFkzApMGc8BSfIG2f8AMafjjBryXQAO+WWjYtsTHU6fKuR4JxgnGrbcybq5SR+ZVOunlz/dro+0OKkKBoZUj3ABH+qavnyl1NmLC43KB0O/9RWXxC+Lrm4uqrCk+cz+hqriLhWBMb6eRJ1/vrWdaxBW4UU+F4LJ6bEdNT9avv2I5nr0K3ilvLnbZlII56bR56fQVj9troFq0F8LKTOXkCCVgj0PyoOCxoFtZ2kA8tJql2juZrGbcZoDehjUdYYfOsvwrFbjbzeGKMlhh7VpIglS2bO56QrGPM0HsXi3Q3CDlCjKg03e4zGevxR86xeIYmCjqSCEAkR0Gh6jyqfDOJ5YkAZ7gMiJISdYBhT8h0pf40j2vgnEjdIVsoKgrPJ2Eaj+k1dxnGLdvR3UMN1mTt0GsV5Vg+PqREwAPh/nFYtzjZ+8SdbkhdeXw6fU0X+KFKJi8Xh0xd29iCZJuMikEw06AiNOuvJhyNZXFr3dPZxSSe9zOQRBzDw/KQw9FHWtXj3Ab1qxh8TetMIfuQHUhjoDazA7iNP+3R+J8DGIwqEn7wd0ubn3XeOLrAbb3Z/7dTYps/4d8PLWPtNwjNebOJ5KsrbnzJLPP8PStntZhhdGZIm2BJjXUTEcxqPf1NZ1nHBEW1ZEAKPD0j4F8oAH1qza4mDmmJCiem0SZ8v0q5PEdfblsP8AHoZEctiDMiRy1NCx/FUNpgUtkwQGKqWHIEGN9q0rty2+e44yqq5muLIYTAtrAMEnQkH8w2iuJv4du9uWi0Gytw6jRjamfQEAmaW4qTWlbuBcOqsTIcMRB1JVgNeoy/8AmKBgX712J2Gh9FEmP761a+x/+iskvpcd7lwgBittmC95l5x3BAEjY+dH4itq1YQYeQBcZWLfESbdtiT/AJs3yqLV4qpe+9Z51Iy+kHUj5D609iXcBdCDII0yxoDPKBI92rPXC33cfZ7N25MgFbbFWKglgGiCQAdPWtLs1aJ8NwMuYnOWBXRdGU8xr4faKfyE5dNxPjpuYJcM6hizq/e7NCiBmGxkelclfStpsI2fu3GU7ksDESRIjfUEacx5VmYi2QYYEHQwRGhEj6EGpKsq7bqndt1qXVqndWpsJnG3SqwVpUsVq6lGWqS36muKo0srQVjR0cjQ+tZq44D+lbfHrhs3+5uoVYqBG4bMPAVgbHbnTlGVocKv50ddPCM2v7onfkYB+VXeHcFs4u6bdzEZMpIkLo/QLc+ETPODOgB3oNjs+1vCreQsWRgzJlMMpIkE84XT35Va7L8OFi6b9wzbVoklgkBgAT1Ox9/KrtX9quI7JoLrNce53WYrbRJZyiLBedfxHMB03306qzhgLLm0NEzjKf3CGUMseHxKBpVTH4wWcU6WiFthFIDN8JLZfiOuWQx5wDVHhN+9i8Q9rvTZS4p0VJY3FHiG3QKJ96Wnkc3g8HduYx8Rg7ZuKsopG5N1cpnTTwlgSdB1rV7R3TlVhuNY84mPoaHgOIfYnFgZggzWggJ+PMRuNzJInqRtQ+1ym2WEyCqXA3qdf0Pzq516i8+I8SxCsqODpcAI20yxrvMa865q/ijbvgH4WIHpJGoqsmJ0yzJBjXp5fSg4kk6n8O1X8vGeeuv+1lUA30J9I/4rOx/ED3BSdJVyPPwyfp9KFiHPL+5/5rETEFpz7EH9NKXN2DqNrHLMsEJRUzEgHwros6f38q57FYnXwHlE7cyduXL5Vt8NxJJtbkAMjDqrSpPrBNDWwuHxj2L66hmVk0jMJG3TMPrNR+VKdk3RbW5lOV8wRuuUw0eQOk9Z6VY4Vh8zO9wE5RIg8/X3FdMmFF8m24ASFFtdB3cKcgA6N4iR1Y9BW5Z4ThLVl3VgwtkMbbXES4SBEhzACTsYknMKv5F8WC/FHdGN0mGQNcBfPkCEAW1k7nKkR1neZ1OJ58OWW7Ai2ndxzQ7SOR0I9prk+LXbTXQttmOd7SkLGRRMhVaBm2g8pIq5juINeJdtSx0E7KNBUX7MW1iiAXnUkee8n+VXQ/3TQNsrNH4pMAE+ZifU1h2tBJOhI/v9a1cJjlVL5YzogTzhv6D9Ku3wRUxpa+6YS3qVYXbzkwuc/mPQCfMlvKrPFeGqMUGYn7601t5XKcxtmyW3/FM+RrW7OraJV4KnOjd2R42U3BJZxHiIPsIow4PnxK2kI7u1nKXXGuWENpSNp8bAkjQ2zGtR8vcXgWGw/wBnt21uAhbNpAzQdme58IG+sk+vWn41w1MV3ViyqWktMCXC5Q4OjtmVdY6nrAnnS4vixhfFal0d2L3LhJEqMpUuZIGW6CDuSTAqYxVt0YQyWlGYWbZglzomYydpnLOkGoxps9jrTxFS1uxZbuVt2gUEKxYDwgzEICAQs6zy6clx3EW1vMTmbuGtXlZmJLW8qMJMeItcuTy/Sh3O0Nu+FsWlFs2bRZyRaVCBoLdpepBj2qpew/2jFvbXScOiFWkQUtoAIjcFBvRmDrrSwvGO87s3jLDOfCYJ18IIEQPH9DQ+Ll2us05h4VQ88oUZQSTqY/Ss7D4Yq3yA66kADz1rc4RdCFbt5VbumXMGOUEqoUDUfubn6zoMrdZOGwL3AxgiNBOktpp7SKy7vMHlXUcfvm13OKtQneTnsBy6+IZiNIEAMIMdK5TE38zFojMSY9daVLAjTVDNSpaYy2hRFw4NRRqMjUYW0TD4cKytAOVg0HYwZg+Wldnx+5cnC4zE218YuMgA0DSpJEyYGY6dRNcejVdu457iqtx3YJIVWYsFn8oJ0qsGuy4pxG0MOjBiVMq62/iZp1UxsCBIkxBmNKxuL8YbDEWbqgr95kGo8LBSSYPmNT0NY9vEMFKBjlcqSsAiVmCNJHxHatK/xgXXD3UXRMpyDUnLGYyY11OnM0DVPD4e5i7gYOIvHJmJ2108o5/81IcQuJiLRseEowPemTIzRJ6DQj3NatjFYe3hQQVNzNnjOM0mdIE5YVQPU1j2XLuxtjKJkLIMDWATAnpMc6Btb64M4l3xNkhmBcWZOVe9IidztM1yPE+OXDhhYdfhY22YwzLkJlMw0OpGo8hXWDidnDoLaOhCrJYaJmLS4HQkn10rmu0V9MRbVcrZ1Yv38sZHNcpPmdqdyHrmkaH/AL9K2uBYBcXiUw7vkV80sIzaKTCzpOlYeGw73XFu0MzHYSBPMCSYk8hvOlGZHtnOMytbymehImCfpUy2jFrG3mts1onVGyEjYldCR5GJoVkDfoKqYjPmbMNQJMSdBpJPsdfI1oYbASUDsQrCXAHiWGXMpHIlWDAnQz61U6FjR7M3T9ptLIUXWW2CZABZyivp+V2U+xq/2o4omZLd2396t03HdwQ2oyspJguGBmROw8jWS3Est22yWcpTJlkFQbaPK+oldx51a7QcSZrC2LkZrTk2zChgjJtMSZBXWarR9R0WAxFo3QgyEICyvcnW2VlPECCZVgfIxWdjeKWUd7NkGLw7tVLAhcy6FmgFpOwg9SdBXO4wXEsIpUg2Dcs3T0hwyEnp98FH8HQaQwIY3Ub4hbZbp15KQSanfRaWE1tZpBOcNoYIEGT8gR70YXjbAzCA40b0MEfp8xWnh+AZ3ZEST3jIELZREsqkQRJBy6THqKLb4Bdc5mQNb7wITIyqcyjYENrm+nydu+oc9icTJhToPlXT4LgdxOGHiBUujPOUfEttDDPlOhUmfQAHYmMnjHCbdhZghrhIESREnWD/AA13eF7XG1gbWBsWxmNtEzOAyD7tTclQ0kElh5aztBVqmV2ax/e3jcAJs4cZmZ1XQfCpKB9gzCQDAHOtFbtsi5cuXwYIVQRlBHijwqSekS2mo51z7uMKLlpSyC6GWBzBGgYTqugq+uAfFWbtxQD3Fi48ABSQsvqPzbgeQFFo1n8Vk4e4qv4LtxSyTIfu+7YyRtrJHPaqmIx6G2q2FKjxZ1bx5tYWG/CMvLXUmoWMRmtC3AUAs0H4vFlB5/uCiJYy6mSxUzICwx2ZY5baEaydqQ1UfDo/iddbaZragfFmJ8LsCDvqDykjpG9gOEXcoxCeEfZWZ2J3e2CQF9TInovmJoNdlWUxDhM2gk92NDPIkkkxuSaVzFubYtF2KKSVQkkAnQxQNGweOtrbdXtkscmR5EjKZg+R2060rGJS4vd3nC5sxJKsQWgASQDyUQddT61ms1Ad6ZI3rYBIEHXcc6qvRHagO1SAzT0MtSqTGVqKrVVVqKrUzsWleiq1VFaiq1NK2r0QGqitRFenoWYqdm46HNbYqfzAKevJgRzNV1eiB6Ai1kkrmJIU7CBpz1ilcDshtk+Etm2Eg+RogepBqWDWenD4ZSJ8LBgsnLIM6gelbD4sG0U7kE5QBmOYA5WRmiNyGB8iAaEGqQaiTBq1w/havZVFBzlGUgQYn2O5FZv2Yi7dMKO8lCV1CgOD4esRVtXjUfOnDU8GjPZsB7Tw1zu4zIwyggH4Jk6aDl1qlj8KL998QyjNcEZfiVSQASs89NOk1ZDVLPTwtHi3FyQ331m2rCB+1RQM3pp+nTVsXhELEIxIKIpIkT92obcAzuKF3lP3lGDW9wHiFqyrLftk6HI6HUMZlmDHeY1nrpWTh7j25CuYJBIMGY2mgC5TG5TGpcYX7S4d9MskAaanVj7mT70sMgF0XLkwJzZQoJBGqjkAYjyk0M3KgblLBqWMBvPnuQWAiQoXQelPYxFy0CLd24oYEMFdgCCIIIB1FBa5QzcoyDTG2KY1FnoTPQYjNQmeoM9BZ6QTd6A70ztQHakDu9V3endqA7UqZy1KglqVI1laKtKlQdEFEWlSpxAi0VaVKmExUxT0qYSFSFKlQExUhSpUBIVIUqVMkhT0qVBHFPSpUAqiaelQETUDTUqDRNQalSoMNqG1KlQAmoTUqVSAXoT0qVBwBqC9NSqTgRp6VKhT/9k="/>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8850" name="Picture 2" descr="http://brazilis.loja2.com.br/img/66a0749e7f90dcb003f38cc37858d4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11" y="1484784"/>
            <a:ext cx="4009482" cy="50173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8852" name="Picture 4" descr="http://images.quebarato.com.br/T440x/pedras+preciosas+teresopolis+rj+brasil__688E71_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4104456" cy="50173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2952" name="Retângulo 9"/>
          <p:cNvSpPr>
            <a:spLocks noChangeArrowheads="1"/>
          </p:cNvSpPr>
          <p:nvPr/>
        </p:nvSpPr>
        <p:spPr bwMode="auto">
          <a:xfrm>
            <a:off x="539750" y="396875"/>
            <a:ext cx="8135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6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Sílica Cristalizada</a:t>
            </a:r>
          </a:p>
        </p:txBody>
      </p:sp>
    </p:spTree>
    <p:extLst>
      <p:ext uri="{BB962C8B-B14F-4D97-AF65-F5344CB8AC3E}">
        <p14:creationId xmlns:p14="http://schemas.microsoft.com/office/powerpoint/2010/main" val="1535225358"/>
      </p:ext>
    </p:extLst>
  </p:cSld>
  <p:clrMapOvr>
    <a:masterClrMapping/>
  </p:clrMapOvr>
  <p:transition spd="slow"/>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3492500" y="349250"/>
            <a:ext cx="5472113"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CAPÍTULO X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GÊNESE ORGANICA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ITENS: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Primeira Formação dos Seres Vivos</a:t>
            </a:r>
          </a:p>
          <a:p>
            <a:pPr marL="514350" marR="0" lvl="0" indent="-514350" algn="ctr" defTabSz="914400" rtl="0" eaLnBrk="0" fontAlgn="base" latinLnBrk="0" hangingPunct="0">
              <a:lnSpc>
                <a:spcPct val="100000"/>
              </a:lnSpc>
              <a:spcBef>
                <a:spcPct val="0"/>
              </a:spcBef>
              <a:spcAft>
                <a:spcPct val="0"/>
              </a:spcAft>
              <a:buClrTx/>
              <a:buSzTx/>
              <a:buFontTx/>
              <a:buAutoNum type="arabicParenBoth"/>
              <a:tabLst/>
              <a:defRPr/>
            </a:pPr>
            <a:r>
              <a:rPr kumimoji="0" lang="pt-BR" sz="2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Questão 11 – Pág. 165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 Questão 12 – Pág.. 166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Princípio Vital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 Questão 16 – Pág. 168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 Questão 17–Págs. 168-169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1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 Homem Corporal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alt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(5) - Questão 26–Págs. 172-173.</a:t>
            </a:r>
          </a:p>
        </p:txBody>
      </p:sp>
      <p:pic>
        <p:nvPicPr>
          <p:cNvPr id="40969" name="Picture 9" descr="http://www.ceu.com.br/images/agen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3096344" cy="475252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0"/>
          <p:cNvSpPr>
            <a:spLocks noChangeArrowheads="1"/>
          </p:cNvSpPr>
          <p:nvPr/>
        </p:nvSpPr>
        <p:spPr bwMode="auto">
          <a:xfrm>
            <a:off x="250825" y="293688"/>
            <a:ext cx="33131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Tahoma" panose="020B0604030504040204" pitchFamily="34" charset="0"/>
              </a:rPr>
              <a:t>23ª Edição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altLang="pt-BR" sz="3200" b="0" i="0" u="none" strike="noStrike" kern="1200" cap="none" spc="0" normalizeH="0" baseline="0" noProof="0" dirty="0">
                <a:ln>
                  <a:noFill/>
                </a:ln>
                <a:solidFill>
                  <a:srgbClr val="FFFFFF"/>
                </a:solidFill>
                <a:effectLst/>
                <a:uLnTx/>
                <a:uFillTx/>
                <a:latin typeface="Arial" panose="020B0604020202020204" pitchFamily="34" charset="0"/>
                <a:ea typeface="+mn-ea"/>
                <a:cs typeface="Tahoma" panose="020B0604030504040204" pitchFamily="34" charset="0"/>
              </a:rPr>
              <a:t>Março de 2010</a:t>
            </a:r>
          </a:p>
        </p:txBody>
      </p:sp>
    </p:spTree>
    <p:extLst>
      <p:ext uri="{BB962C8B-B14F-4D97-AF65-F5344CB8AC3E}">
        <p14:creationId xmlns:p14="http://schemas.microsoft.com/office/powerpoint/2010/main" val="3259494398"/>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0969"/>
                                        </p:tgtEl>
                                        <p:attrNameLst>
                                          <p:attrName>style.visibility</p:attrName>
                                        </p:attrNameLst>
                                      </p:cBhvr>
                                      <p:to>
                                        <p:strVal val="visible"/>
                                      </p:to>
                                    </p:set>
                                    <p:anim calcmode="lin" valueType="num">
                                      <p:cBhvr>
                                        <p:cTn id="7" dur="500" fill="hold"/>
                                        <p:tgtEl>
                                          <p:spTgt spid="40969"/>
                                        </p:tgtEl>
                                        <p:attrNameLst>
                                          <p:attrName>ppt_w</p:attrName>
                                        </p:attrNameLst>
                                      </p:cBhvr>
                                      <p:tavLst>
                                        <p:tav tm="0">
                                          <p:val>
                                            <p:fltVal val="0"/>
                                          </p:val>
                                        </p:tav>
                                        <p:tav tm="100000">
                                          <p:val>
                                            <p:strVal val="#ppt_w"/>
                                          </p:val>
                                        </p:tav>
                                      </p:tavLst>
                                    </p:anim>
                                    <p:anim calcmode="lin" valueType="num">
                                      <p:cBhvr>
                                        <p:cTn id="8" dur="500" fill="hold"/>
                                        <p:tgtEl>
                                          <p:spTgt spid="40969"/>
                                        </p:tgtEl>
                                        <p:attrNameLst>
                                          <p:attrName>ppt_h</p:attrName>
                                        </p:attrNameLst>
                                      </p:cBhvr>
                                      <p:tavLst>
                                        <p:tav tm="0">
                                          <p:val>
                                            <p:fltVal val="0"/>
                                          </p:val>
                                        </p:tav>
                                        <p:tav tm="100000">
                                          <p:val>
                                            <p:strVal val="#ppt_h"/>
                                          </p:val>
                                        </p:tav>
                                      </p:tavLst>
                                    </p:anim>
                                    <p:animEffect transition="in" filter="fade">
                                      <p:cBhvr>
                                        <p:cTn id="9" dur="500"/>
                                        <p:tgtEl>
                                          <p:spTgt spid="40969"/>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p:cTn id="2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p:cTn id="2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7">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 calcmode="lin" valueType="num">
                                      <p:cBhvr>
                                        <p:cTn id="34"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7">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p:cTn id="41"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7">
                                            <p:txEl>
                                              <p:pRg st="6" end="6"/>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nodeType="click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 calcmode="lin" valueType="num">
                                      <p:cBhvr>
                                        <p:cTn id="48"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7">
                                            <p:txEl>
                                              <p:pRg st="7" end="7"/>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p:cTn id="55"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7">
                                            <p:txEl>
                                              <p:pRg st="8" end="8"/>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16" fill="hold" nodeType="clickEffect">
                                  <p:stCondLst>
                                    <p:cond delay="0"/>
                                  </p:stCondLst>
                                  <p:childTnLst>
                                    <p:set>
                                      <p:cBhvr>
                                        <p:cTn id="61" dur="1" fill="hold">
                                          <p:stCondLst>
                                            <p:cond delay="0"/>
                                          </p:stCondLst>
                                        </p:cTn>
                                        <p:tgtEl>
                                          <p:spTgt spid="7">
                                            <p:txEl>
                                              <p:pRg st="10" end="10"/>
                                            </p:txEl>
                                          </p:spTgt>
                                        </p:tgtEl>
                                        <p:attrNameLst>
                                          <p:attrName>style.visibility</p:attrName>
                                        </p:attrNameLst>
                                      </p:cBhvr>
                                      <p:to>
                                        <p:strVal val="visible"/>
                                      </p:to>
                                    </p:set>
                                    <p:anim calcmode="lin" valueType="num">
                                      <p:cBhvr>
                                        <p:cTn id="62" dur="500" fill="hold"/>
                                        <p:tgtEl>
                                          <p:spTgt spid="7">
                                            <p:txEl>
                                              <p:pRg st="10" end="10"/>
                                            </p:txEl>
                                          </p:spTgt>
                                        </p:tgtEl>
                                        <p:attrNameLst>
                                          <p:attrName>ppt_w</p:attrName>
                                        </p:attrNameLst>
                                      </p:cBhvr>
                                      <p:tavLst>
                                        <p:tav tm="0">
                                          <p:val>
                                            <p:fltVal val="0"/>
                                          </p:val>
                                        </p:tav>
                                        <p:tav tm="100000">
                                          <p:val>
                                            <p:strVal val="#ppt_w"/>
                                          </p:val>
                                        </p:tav>
                                      </p:tavLst>
                                    </p:anim>
                                    <p:anim calcmode="lin" valueType="num">
                                      <p:cBhvr>
                                        <p:cTn id="63" dur="500" fill="hold"/>
                                        <p:tgtEl>
                                          <p:spTgt spid="7">
                                            <p:txEl>
                                              <p:pRg st="10" end="10"/>
                                            </p:txEl>
                                          </p:spTgt>
                                        </p:tgtEl>
                                        <p:attrNameLst>
                                          <p:attrName>ppt_h</p:attrName>
                                        </p:attrNameLst>
                                      </p:cBhvr>
                                      <p:tavLst>
                                        <p:tav tm="0">
                                          <p:val>
                                            <p:fltVal val="0"/>
                                          </p:val>
                                        </p:tav>
                                        <p:tav tm="100000">
                                          <p:val>
                                            <p:strVal val="#ppt_h"/>
                                          </p:val>
                                        </p:tav>
                                      </p:tavLst>
                                    </p:anim>
                                    <p:animEffect transition="in" filter="fade">
                                      <p:cBhvr>
                                        <p:cTn id="64" dur="500"/>
                                        <p:tgtEl>
                                          <p:spTgt spid="7">
                                            <p:txEl>
                                              <p:pRg st="10" end="1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16" fill="hold" nodeType="clickEffect">
                                  <p:stCondLst>
                                    <p:cond delay="0"/>
                                  </p:stCondLst>
                                  <p:childTnLst>
                                    <p:set>
                                      <p:cBhvr>
                                        <p:cTn id="68" dur="1" fill="hold">
                                          <p:stCondLst>
                                            <p:cond delay="0"/>
                                          </p:stCondLst>
                                        </p:cTn>
                                        <p:tgtEl>
                                          <p:spTgt spid="7">
                                            <p:txEl>
                                              <p:pRg st="11" end="11"/>
                                            </p:txEl>
                                          </p:spTgt>
                                        </p:tgtEl>
                                        <p:attrNameLst>
                                          <p:attrName>style.visibility</p:attrName>
                                        </p:attrNameLst>
                                      </p:cBhvr>
                                      <p:to>
                                        <p:strVal val="visible"/>
                                      </p:to>
                                    </p:set>
                                    <p:anim calcmode="lin" valueType="num">
                                      <p:cBhvr>
                                        <p:cTn id="69" dur="500" fill="hold"/>
                                        <p:tgtEl>
                                          <p:spTgt spid="7">
                                            <p:txEl>
                                              <p:pRg st="11" end="11"/>
                                            </p:txEl>
                                          </p:spTgt>
                                        </p:tgtEl>
                                        <p:attrNameLst>
                                          <p:attrName>ppt_w</p:attrName>
                                        </p:attrNameLst>
                                      </p:cBhvr>
                                      <p:tavLst>
                                        <p:tav tm="0">
                                          <p:val>
                                            <p:fltVal val="0"/>
                                          </p:val>
                                        </p:tav>
                                        <p:tav tm="100000">
                                          <p:val>
                                            <p:strVal val="#ppt_w"/>
                                          </p:val>
                                        </p:tav>
                                      </p:tavLst>
                                    </p:anim>
                                    <p:anim calcmode="lin" valueType="num">
                                      <p:cBhvr>
                                        <p:cTn id="70" dur="500" fill="hold"/>
                                        <p:tgtEl>
                                          <p:spTgt spid="7">
                                            <p:txEl>
                                              <p:pRg st="11" end="11"/>
                                            </p:txEl>
                                          </p:spTgt>
                                        </p:tgtEl>
                                        <p:attrNameLst>
                                          <p:attrName>ppt_h</p:attrName>
                                        </p:attrNameLst>
                                      </p:cBhvr>
                                      <p:tavLst>
                                        <p:tav tm="0">
                                          <p:val>
                                            <p:fltVal val="0"/>
                                          </p:val>
                                        </p:tav>
                                        <p:tav tm="100000">
                                          <p:val>
                                            <p:strVal val="#ppt_h"/>
                                          </p:val>
                                        </p:tav>
                                      </p:tavLst>
                                    </p:anim>
                                    <p:animEffect transition="in" filter="fade">
                                      <p:cBhvr>
                                        <p:cTn id="71" dur="500"/>
                                        <p:tgtEl>
                                          <p:spTgt spid="7">
                                            <p:txEl>
                                              <p:pRg st="11" end="11"/>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16" fill="hold" nodeType="clickEffect">
                                  <p:stCondLst>
                                    <p:cond delay="0"/>
                                  </p:stCondLst>
                                  <p:childTnLst>
                                    <p:set>
                                      <p:cBhvr>
                                        <p:cTn id="75" dur="1" fill="hold">
                                          <p:stCondLst>
                                            <p:cond delay="0"/>
                                          </p:stCondLst>
                                        </p:cTn>
                                        <p:tgtEl>
                                          <p:spTgt spid="7">
                                            <p:txEl>
                                              <p:pRg st="12" end="12"/>
                                            </p:txEl>
                                          </p:spTgt>
                                        </p:tgtEl>
                                        <p:attrNameLst>
                                          <p:attrName>style.visibility</p:attrName>
                                        </p:attrNameLst>
                                      </p:cBhvr>
                                      <p:to>
                                        <p:strVal val="visible"/>
                                      </p:to>
                                    </p:set>
                                    <p:anim calcmode="lin" valueType="num">
                                      <p:cBhvr>
                                        <p:cTn id="76" dur="500" fill="hold"/>
                                        <p:tgtEl>
                                          <p:spTgt spid="7">
                                            <p:txEl>
                                              <p:pRg st="12" end="12"/>
                                            </p:txEl>
                                          </p:spTgt>
                                        </p:tgtEl>
                                        <p:attrNameLst>
                                          <p:attrName>ppt_w</p:attrName>
                                        </p:attrNameLst>
                                      </p:cBhvr>
                                      <p:tavLst>
                                        <p:tav tm="0">
                                          <p:val>
                                            <p:fltVal val="0"/>
                                          </p:val>
                                        </p:tav>
                                        <p:tav tm="100000">
                                          <p:val>
                                            <p:strVal val="#ppt_w"/>
                                          </p:val>
                                        </p:tav>
                                      </p:tavLst>
                                    </p:anim>
                                    <p:anim calcmode="lin" valueType="num">
                                      <p:cBhvr>
                                        <p:cTn id="77" dur="500" fill="hold"/>
                                        <p:tgtEl>
                                          <p:spTgt spid="7">
                                            <p:txEl>
                                              <p:pRg st="12" end="12"/>
                                            </p:txEl>
                                          </p:spTgt>
                                        </p:tgtEl>
                                        <p:attrNameLst>
                                          <p:attrName>ppt_h</p:attrName>
                                        </p:attrNameLst>
                                      </p:cBhvr>
                                      <p:tavLst>
                                        <p:tav tm="0">
                                          <p:val>
                                            <p:fltVal val="0"/>
                                          </p:val>
                                        </p:tav>
                                        <p:tav tm="100000">
                                          <p:val>
                                            <p:strVal val="#ppt_h"/>
                                          </p:val>
                                        </p:tav>
                                      </p:tavLst>
                                    </p:anim>
                                    <p:animEffect transition="in" filter="fade">
                                      <p:cBhvr>
                                        <p:cTn id="78" dur="500"/>
                                        <p:tgtEl>
                                          <p:spTgt spid="7">
                                            <p:txEl>
                                              <p:pRg st="12" end="12"/>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3" presetClass="entr" presetSubtype="16" fill="hold" nodeType="clickEffect">
                                  <p:stCondLst>
                                    <p:cond delay="0"/>
                                  </p:stCondLst>
                                  <p:childTnLst>
                                    <p:set>
                                      <p:cBhvr>
                                        <p:cTn id="82" dur="1" fill="hold">
                                          <p:stCondLst>
                                            <p:cond delay="0"/>
                                          </p:stCondLst>
                                        </p:cTn>
                                        <p:tgtEl>
                                          <p:spTgt spid="7">
                                            <p:txEl>
                                              <p:pRg st="14" end="14"/>
                                            </p:txEl>
                                          </p:spTgt>
                                        </p:tgtEl>
                                        <p:attrNameLst>
                                          <p:attrName>style.visibility</p:attrName>
                                        </p:attrNameLst>
                                      </p:cBhvr>
                                      <p:to>
                                        <p:strVal val="visible"/>
                                      </p:to>
                                    </p:set>
                                    <p:anim calcmode="lin" valueType="num">
                                      <p:cBhvr>
                                        <p:cTn id="83" dur="500" fill="hold"/>
                                        <p:tgtEl>
                                          <p:spTgt spid="7">
                                            <p:txEl>
                                              <p:pRg st="14" end="14"/>
                                            </p:txEl>
                                          </p:spTgt>
                                        </p:tgtEl>
                                        <p:attrNameLst>
                                          <p:attrName>ppt_w</p:attrName>
                                        </p:attrNameLst>
                                      </p:cBhvr>
                                      <p:tavLst>
                                        <p:tav tm="0">
                                          <p:val>
                                            <p:fltVal val="0"/>
                                          </p:val>
                                        </p:tav>
                                        <p:tav tm="100000">
                                          <p:val>
                                            <p:strVal val="#ppt_w"/>
                                          </p:val>
                                        </p:tav>
                                      </p:tavLst>
                                    </p:anim>
                                    <p:anim calcmode="lin" valueType="num">
                                      <p:cBhvr>
                                        <p:cTn id="84" dur="500" fill="hold"/>
                                        <p:tgtEl>
                                          <p:spTgt spid="7">
                                            <p:txEl>
                                              <p:pRg st="14" end="14"/>
                                            </p:txEl>
                                          </p:spTgt>
                                        </p:tgtEl>
                                        <p:attrNameLst>
                                          <p:attrName>ppt_h</p:attrName>
                                        </p:attrNameLst>
                                      </p:cBhvr>
                                      <p:tavLst>
                                        <p:tav tm="0">
                                          <p:val>
                                            <p:fltVal val="0"/>
                                          </p:val>
                                        </p:tav>
                                        <p:tav tm="100000">
                                          <p:val>
                                            <p:strVal val="#ppt_h"/>
                                          </p:val>
                                        </p:tav>
                                      </p:tavLst>
                                    </p:anim>
                                    <p:animEffect transition="in" filter="fade">
                                      <p:cBhvr>
                                        <p:cTn id="85" dur="500"/>
                                        <p:tgtEl>
                                          <p:spTgt spid="7">
                                            <p:txEl>
                                              <p:pRg st="14" end="14"/>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3" presetClass="entr" presetSubtype="16" fill="hold" nodeType="clickEffect">
                                  <p:stCondLst>
                                    <p:cond delay="0"/>
                                  </p:stCondLst>
                                  <p:childTnLst>
                                    <p:set>
                                      <p:cBhvr>
                                        <p:cTn id="89" dur="1" fill="hold">
                                          <p:stCondLst>
                                            <p:cond delay="0"/>
                                          </p:stCondLst>
                                        </p:cTn>
                                        <p:tgtEl>
                                          <p:spTgt spid="7">
                                            <p:txEl>
                                              <p:pRg st="15" end="15"/>
                                            </p:txEl>
                                          </p:spTgt>
                                        </p:tgtEl>
                                        <p:attrNameLst>
                                          <p:attrName>style.visibility</p:attrName>
                                        </p:attrNameLst>
                                      </p:cBhvr>
                                      <p:to>
                                        <p:strVal val="visible"/>
                                      </p:to>
                                    </p:set>
                                    <p:anim calcmode="lin" valueType="num">
                                      <p:cBhvr>
                                        <p:cTn id="90" dur="500" fill="hold"/>
                                        <p:tgtEl>
                                          <p:spTgt spid="7">
                                            <p:txEl>
                                              <p:pRg st="15" end="15"/>
                                            </p:txEl>
                                          </p:spTgt>
                                        </p:tgtEl>
                                        <p:attrNameLst>
                                          <p:attrName>ppt_w</p:attrName>
                                        </p:attrNameLst>
                                      </p:cBhvr>
                                      <p:tavLst>
                                        <p:tav tm="0">
                                          <p:val>
                                            <p:fltVal val="0"/>
                                          </p:val>
                                        </p:tav>
                                        <p:tav tm="100000">
                                          <p:val>
                                            <p:strVal val="#ppt_w"/>
                                          </p:val>
                                        </p:tav>
                                      </p:tavLst>
                                    </p:anim>
                                    <p:anim calcmode="lin" valueType="num">
                                      <p:cBhvr>
                                        <p:cTn id="91" dur="500" fill="hold"/>
                                        <p:tgtEl>
                                          <p:spTgt spid="7">
                                            <p:txEl>
                                              <p:pRg st="15" end="15"/>
                                            </p:txEl>
                                          </p:spTgt>
                                        </p:tgtEl>
                                        <p:attrNameLst>
                                          <p:attrName>ppt_h</p:attrName>
                                        </p:attrNameLst>
                                      </p:cBhvr>
                                      <p:tavLst>
                                        <p:tav tm="0">
                                          <p:val>
                                            <p:fltVal val="0"/>
                                          </p:val>
                                        </p:tav>
                                        <p:tav tm="100000">
                                          <p:val>
                                            <p:strVal val="#ppt_h"/>
                                          </p:val>
                                        </p:tav>
                                      </p:tavLst>
                                    </p:anim>
                                    <p:animEffect transition="in" filter="fade">
                                      <p:cBhvr>
                                        <p:cTn id="92" dur="5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5620" y="635086"/>
          <a:ext cx="8093451" cy="3444240"/>
        </p:xfrm>
        <a:graphic>
          <a:graphicData uri="http://schemas.openxmlformats.org/drawingml/2006/table">
            <a:tbl>
              <a:tblPr firstRow="1" bandRow="1">
                <a:tableStyleId>{5C22544A-7EE6-4342-B048-85BDC9FD1C3A}</a:tableStyleId>
              </a:tblPr>
              <a:tblGrid>
                <a:gridCol w="8093451">
                  <a:extLst>
                    <a:ext uri="{9D8B030D-6E8A-4147-A177-3AD203B41FA5}">
                      <a16:colId xmlns:a16="http://schemas.microsoft.com/office/drawing/2014/main" val="1244802210"/>
                    </a:ext>
                  </a:extLst>
                </a:gridCol>
              </a:tblGrid>
              <a:tr h="3444240">
                <a:tc>
                  <a:txBody>
                    <a:bodyPr/>
                    <a:lstStyle/>
                    <a:p>
                      <a:pPr algn="just"/>
                      <a:r>
                        <a:rPr lang="pt-BR" sz="2000" dirty="0"/>
                        <a:t>601.	Os animais seguem uma lei progressiva, como os homens?</a:t>
                      </a:r>
                    </a:p>
                    <a:p>
                      <a:pPr algn="just"/>
                      <a:endParaRPr lang="pt-BR" sz="2000" dirty="0"/>
                    </a:p>
                    <a:p>
                      <a:pPr algn="just"/>
                      <a:r>
                        <a:rPr lang="pt-BR" sz="2000" dirty="0">
                          <a:solidFill>
                            <a:srgbClr val="FFFF00"/>
                          </a:solidFill>
                        </a:rPr>
                        <a:t>R. Sim, e é por isso que nos mundos superiores, onde os homens são mais adiantados, os animais também o são, dispondo de meios de comunicação mais desenvolvidos. São, porém, sempre inferiores e submetidos aos homens, sendo para estes servidores inteligentes.</a:t>
                      </a:r>
                    </a:p>
                    <a:p>
                      <a:pPr algn="just"/>
                      <a:r>
                        <a:rPr lang="pt-BR" sz="2000" dirty="0">
                          <a:solidFill>
                            <a:srgbClr val="FFFF00"/>
                          </a:solidFill>
                        </a:rPr>
                        <a:t>Nada há nisso de extraordinário. Suponhamos os nossos animais de maior inteligência como o cão, o elefante, o cavalo, dotados de uma conformação apropriada aos trabalhos manuais, o que não poderiam fazer sob a direção do homem?</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475154336"/>
              </p:ext>
            </p:extLst>
          </p:nvPr>
        </p:nvGraphicFramePr>
        <p:xfrm>
          <a:off x="635619" y="4079326"/>
          <a:ext cx="8093451" cy="2051843"/>
        </p:xfrm>
        <a:graphic>
          <a:graphicData uri="http://schemas.openxmlformats.org/drawingml/2006/table">
            <a:tbl>
              <a:tblPr firstRow="1" bandRow="1">
                <a:tableStyleId>{5C22544A-7EE6-4342-B048-85BDC9FD1C3A}</a:tableStyleId>
              </a:tblPr>
              <a:tblGrid>
                <a:gridCol w="8093451">
                  <a:extLst>
                    <a:ext uri="{9D8B030D-6E8A-4147-A177-3AD203B41FA5}">
                      <a16:colId xmlns:a16="http://schemas.microsoft.com/office/drawing/2014/main" val="1244802210"/>
                    </a:ext>
                  </a:extLst>
                </a:gridCol>
              </a:tblGrid>
              <a:tr h="2051843">
                <a:tc>
                  <a:txBody>
                    <a:bodyPr/>
                    <a:lstStyle/>
                    <a:p>
                      <a:pPr algn="just"/>
                      <a:endParaRPr lang="pt-BR" sz="2000" dirty="0"/>
                    </a:p>
                    <a:p>
                      <a:pPr marL="457200" indent="-457200" algn="just">
                        <a:buAutoNum type="arabicPeriod" startAt="602"/>
                      </a:pPr>
                      <a:r>
                        <a:rPr lang="pt-BR" sz="2000" dirty="0"/>
                        <a:t> Os animais progridem como o homem, por sua própria vontade, ou pela força das coisas?</a:t>
                      </a:r>
                    </a:p>
                    <a:p>
                      <a:pPr marL="0" indent="0" algn="just">
                        <a:buNone/>
                      </a:pPr>
                      <a:endParaRPr lang="pt-BR" sz="2000" dirty="0">
                        <a:solidFill>
                          <a:srgbClr val="FFFF00"/>
                        </a:solidFill>
                      </a:endParaRPr>
                    </a:p>
                    <a:p>
                      <a:pPr algn="just"/>
                      <a:r>
                        <a:rPr lang="pt-BR" sz="2000" dirty="0">
                          <a:solidFill>
                            <a:srgbClr val="FFFF00"/>
                          </a:solidFill>
                        </a:rPr>
                        <a:t>R. Pela força das coisas; e é por isso que, para eles, não existe expiação.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7715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3708400" y="188913"/>
            <a:ext cx="5327650" cy="655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CAPÍTULO III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C R I A Ç Ã 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ITENS: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FF"/>
                </a:solidFill>
                <a:effectLst/>
                <a:uLnTx/>
                <a:uFillTx/>
                <a:latin typeface="Franklin Gothic Book" pitchFamily="34" charset="0"/>
                <a:ea typeface="+mn-ea"/>
                <a:cs typeface="Arial" charset="0"/>
              </a:rPr>
              <a:t>II - Formação dos Seres Vivos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(6) – Questão 44 – Pág. 68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(7) – Questão 45 – Pág. 68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(8) – Questão  47 – Pág. 68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(9) – Questão 49 – Pág. 69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FF"/>
                </a:solidFill>
                <a:effectLst/>
                <a:uLnTx/>
                <a:uFillTx/>
                <a:latin typeface="Franklin Gothic Book" pitchFamily="34" charset="0"/>
                <a:ea typeface="+mn-ea"/>
                <a:cs typeface="Arial" charset="0"/>
              </a:rPr>
              <a:t>III – Povoamento da Terra, Adão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(10) – Questão 50-51 - Comentário – Pág. 69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IV – Diversidade das Raças Humanas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(11) – Questão 52 – Pág. 69</a:t>
            </a:r>
            <a:endParaRPr kumimoji="0" lang="pt-BR" sz="30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endParaRPr>
          </a:p>
        </p:txBody>
      </p:sp>
      <p:pic>
        <p:nvPicPr>
          <p:cNvPr id="9" name="Picture 12" descr="http://www.grupoama.org.br/livros/livro_espiri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916533"/>
            <a:ext cx="3024335" cy="46088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0"/>
          <p:cNvSpPr>
            <a:spLocks noChangeArrowheads="1"/>
          </p:cNvSpPr>
          <p:nvPr/>
        </p:nvSpPr>
        <p:spPr bwMode="auto">
          <a:xfrm>
            <a:off x="179388" y="190500"/>
            <a:ext cx="3313112"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68ª</a:t>
            </a: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Edição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Janeiro de 2009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Livro Primeiro</a:t>
            </a:r>
          </a:p>
        </p:txBody>
      </p:sp>
    </p:spTree>
    <p:extLst>
      <p:ext uri="{BB962C8B-B14F-4D97-AF65-F5344CB8AC3E}">
        <p14:creationId xmlns:p14="http://schemas.microsoft.com/office/powerpoint/2010/main" val="2072481508"/>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p:cTn id="2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p:cTn id="2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7">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 calcmode="lin" valueType="num">
                                      <p:cBhvr>
                                        <p:cTn id="3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7">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 calcmode="lin" valueType="num">
                                      <p:cBhvr>
                                        <p:cTn id="41"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7">
                                            <p:txEl>
                                              <p:pRg st="3" end="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 calcmode="lin" valueType="num">
                                      <p:cBhvr>
                                        <p:cTn id="48"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7">
                                            <p:txEl>
                                              <p:pRg st="4" end="4"/>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 calcmode="lin" valueType="num">
                                      <p:cBhvr>
                                        <p:cTn id="55"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57" dur="500"/>
                                        <p:tgtEl>
                                          <p:spTgt spid="7">
                                            <p:txEl>
                                              <p:pRg st="5" end="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16" fill="hold" nodeType="clickEffect">
                                  <p:stCondLst>
                                    <p:cond delay="0"/>
                                  </p:stCondLst>
                                  <p:childTnLst>
                                    <p:set>
                                      <p:cBhvr>
                                        <p:cTn id="61" dur="1" fill="hold">
                                          <p:stCondLst>
                                            <p:cond delay="0"/>
                                          </p:stCondLst>
                                        </p:cTn>
                                        <p:tgtEl>
                                          <p:spTgt spid="7">
                                            <p:txEl>
                                              <p:pRg st="6" end="6"/>
                                            </p:txEl>
                                          </p:spTgt>
                                        </p:tgtEl>
                                        <p:attrNameLst>
                                          <p:attrName>style.visibility</p:attrName>
                                        </p:attrNameLst>
                                      </p:cBhvr>
                                      <p:to>
                                        <p:strVal val="visible"/>
                                      </p:to>
                                    </p:set>
                                    <p:anim calcmode="lin" valueType="num">
                                      <p:cBhvr>
                                        <p:cTn id="62"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64" dur="500"/>
                                        <p:tgtEl>
                                          <p:spTgt spid="7">
                                            <p:txEl>
                                              <p:pRg st="6" end="6"/>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16" fill="hold" nodeType="clickEffect">
                                  <p:stCondLst>
                                    <p:cond delay="0"/>
                                  </p:stCondLst>
                                  <p:childTnLst>
                                    <p:set>
                                      <p:cBhvr>
                                        <p:cTn id="68" dur="1" fill="hold">
                                          <p:stCondLst>
                                            <p:cond delay="0"/>
                                          </p:stCondLst>
                                        </p:cTn>
                                        <p:tgtEl>
                                          <p:spTgt spid="7">
                                            <p:txEl>
                                              <p:pRg st="7" end="7"/>
                                            </p:txEl>
                                          </p:spTgt>
                                        </p:tgtEl>
                                        <p:attrNameLst>
                                          <p:attrName>style.visibility</p:attrName>
                                        </p:attrNameLst>
                                      </p:cBhvr>
                                      <p:to>
                                        <p:strVal val="visible"/>
                                      </p:to>
                                    </p:set>
                                    <p:anim calcmode="lin" valueType="num">
                                      <p:cBhvr>
                                        <p:cTn id="69"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70"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71" dur="500"/>
                                        <p:tgtEl>
                                          <p:spTgt spid="7">
                                            <p:txEl>
                                              <p:pRg st="7" end="7"/>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16" fill="hold" nodeType="clickEffect">
                                  <p:stCondLst>
                                    <p:cond delay="0"/>
                                  </p:stCondLst>
                                  <p:childTnLst>
                                    <p:set>
                                      <p:cBhvr>
                                        <p:cTn id="75" dur="1" fill="hold">
                                          <p:stCondLst>
                                            <p:cond delay="0"/>
                                          </p:stCondLst>
                                        </p:cTn>
                                        <p:tgtEl>
                                          <p:spTgt spid="7">
                                            <p:txEl>
                                              <p:pRg st="8" end="8"/>
                                            </p:txEl>
                                          </p:spTgt>
                                        </p:tgtEl>
                                        <p:attrNameLst>
                                          <p:attrName>style.visibility</p:attrName>
                                        </p:attrNameLst>
                                      </p:cBhvr>
                                      <p:to>
                                        <p:strVal val="visible"/>
                                      </p:to>
                                    </p:set>
                                    <p:anim calcmode="lin" valueType="num">
                                      <p:cBhvr>
                                        <p:cTn id="76"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78" dur="500"/>
                                        <p:tgtEl>
                                          <p:spTgt spid="7">
                                            <p:txEl>
                                              <p:pRg st="8" end="8"/>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3" presetClass="entr" presetSubtype="16" fill="hold" nodeType="clickEffect">
                                  <p:stCondLst>
                                    <p:cond delay="0"/>
                                  </p:stCondLst>
                                  <p:childTnLst>
                                    <p:set>
                                      <p:cBhvr>
                                        <p:cTn id="82" dur="1" fill="hold">
                                          <p:stCondLst>
                                            <p:cond delay="0"/>
                                          </p:stCondLst>
                                        </p:cTn>
                                        <p:tgtEl>
                                          <p:spTgt spid="7">
                                            <p:txEl>
                                              <p:pRg st="9" end="9"/>
                                            </p:txEl>
                                          </p:spTgt>
                                        </p:tgtEl>
                                        <p:attrNameLst>
                                          <p:attrName>style.visibility</p:attrName>
                                        </p:attrNameLst>
                                      </p:cBhvr>
                                      <p:to>
                                        <p:strVal val="visible"/>
                                      </p:to>
                                    </p:set>
                                    <p:anim calcmode="lin" valueType="num">
                                      <p:cBhvr>
                                        <p:cTn id="83" dur="500" fill="hold"/>
                                        <p:tgtEl>
                                          <p:spTgt spid="7">
                                            <p:txEl>
                                              <p:pRg st="9" end="9"/>
                                            </p:txEl>
                                          </p:spTgt>
                                        </p:tgtEl>
                                        <p:attrNameLst>
                                          <p:attrName>ppt_w</p:attrName>
                                        </p:attrNameLst>
                                      </p:cBhvr>
                                      <p:tavLst>
                                        <p:tav tm="0">
                                          <p:val>
                                            <p:fltVal val="0"/>
                                          </p:val>
                                        </p:tav>
                                        <p:tav tm="100000">
                                          <p:val>
                                            <p:strVal val="#ppt_w"/>
                                          </p:val>
                                        </p:tav>
                                      </p:tavLst>
                                    </p:anim>
                                    <p:anim calcmode="lin" valueType="num">
                                      <p:cBhvr>
                                        <p:cTn id="84" dur="500" fill="hold"/>
                                        <p:tgtEl>
                                          <p:spTgt spid="7">
                                            <p:txEl>
                                              <p:pRg st="9" end="9"/>
                                            </p:txEl>
                                          </p:spTgt>
                                        </p:tgtEl>
                                        <p:attrNameLst>
                                          <p:attrName>ppt_h</p:attrName>
                                        </p:attrNameLst>
                                      </p:cBhvr>
                                      <p:tavLst>
                                        <p:tav tm="0">
                                          <p:val>
                                            <p:fltVal val="0"/>
                                          </p:val>
                                        </p:tav>
                                        <p:tav tm="100000">
                                          <p:val>
                                            <p:strVal val="#ppt_h"/>
                                          </p:val>
                                        </p:tav>
                                      </p:tavLst>
                                    </p:anim>
                                    <p:animEffect transition="in" filter="fade">
                                      <p:cBhvr>
                                        <p:cTn id="85" dur="500"/>
                                        <p:tgtEl>
                                          <p:spTgt spid="7">
                                            <p:txEl>
                                              <p:pRg st="9" end="9"/>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3" presetClass="entr" presetSubtype="16" fill="hold" nodeType="clickEffect">
                                  <p:stCondLst>
                                    <p:cond delay="0"/>
                                  </p:stCondLst>
                                  <p:childTnLst>
                                    <p:set>
                                      <p:cBhvr>
                                        <p:cTn id="89" dur="1" fill="hold">
                                          <p:stCondLst>
                                            <p:cond delay="0"/>
                                          </p:stCondLst>
                                        </p:cTn>
                                        <p:tgtEl>
                                          <p:spTgt spid="7">
                                            <p:txEl>
                                              <p:pRg st="10" end="10"/>
                                            </p:txEl>
                                          </p:spTgt>
                                        </p:tgtEl>
                                        <p:attrNameLst>
                                          <p:attrName>style.visibility</p:attrName>
                                        </p:attrNameLst>
                                      </p:cBhvr>
                                      <p:to>
                                        <p:strVal val="visible"/>
                                      </p:to>
                                    </p:set>
                                    <p:anim calcmode="lin" valueType="num">
                                      <p:cBhvr>
                                        <p:cTn id="90" dur="500" fill="hold"/>
                                        <p:tgtEl>
                                          <p:spTgt spid="7">
                                            <p:txEl>
                                              <p:pRg st="10" end="10"/>
                                            </p:txEl>
                                          </p:spTgt>
                                        </p:tgtEl>
                                        <p:attrNameLst>
                                          <p:attrName>ppt_w</p:attrName>
                                        </p:attrNameLst>
                                      </p:cBhvr>
                                      <p:tavLst>
                                        <p:tav tm="0">
                                          <p:val>
                                            <p:fltVal val="0"/>
                                          </p:val>
                                        </p:tav>
                                        <p:tav tm="100000">
                                          <p:val>
                                            <p:strVal val="#ppt_w"/>
                                          </p:val>
                                        </p:tav>
                                      </p:tavLst>
                                    </p:anim>
                                    <p:anim calcmode="lin" valueType="num">
                                      <p:cBhvr>
                                        <p:cTn id="91" dur="500" fill="hold"/>
                                        <p:tgtEl>
                                          <p:spTgt spid="7">
                                            <p:txEl>
                                              <p:pRg st="10" end="10"/>
                                            </p:txEl>
                                          </p:spTgt>
                                        </p:tgtEl>
                                        <p:attrNameLst>
                                          <p:attrName>ppt_h</p:attrName>
                                        </p:attrNameLst>
                                      </p:cBhvr>
                                      <p:tavLst>
                                        <p:tav tm="0">
                                          <p:val>
                                            <p:fltVal val="0"/>
                                          </p:val>
                                        </p:tav>
                                        <p:tav tm="100000">
                                          <p:val>
                                            <p:strVal val="#ppt_h"/>
                                          </p:val>
                                        </p:tav>
                                      </p:tavLst>
                                    </p:anim>
                                    <p:animEffect transition="in" filter="fade">
                                      <p:cBhvr>
                                        <p:cTn id="92" dur="500"/>
                                        <p:tgtEl>
                                          <p:spTgt spid="7">
                                            <p:txEl>
                                              <p:pRg st="10" end="10"/>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3" presetClass="entr" presetSubtype="16" fill="hold" nodeType="clickEffect">
                                  <p:stCondLst>
                                    <p:cond delay="0"/>
                                  </p:stCondLst>
                                  <p:childTnLst>
                                    <p:set>
                                      <p:cBhvr>
                                        <p:cTn id="96" dur="1" fill="hold">
                                          <p:stCondLst>
                                            <p:cond delay="0"/>
                                          </p:stCondLst>
                                        </p:cTn>
                                        <p:tgtEl>
                                          <p:spTgt spid="7">
                                            <p:txEl>
                                              <p:pRg st="11" end="11"/>
                                            </p:txEl>
                                          </p:spTgt>
                                        </p:tgtEl>
                                        <p:attrNameLst>
                                          <p:attrName>style.visibility</p:attrName>
                                        </p:attrNameLst>
                                      </p:cBhvr>
                                      <p:to>
                                        <p:strVal val="visible"/>
                                      </p:to>
                                    </p:set>
                                    <p:anim calcmode="lin" valueType="num">
                                      <p:cBhvr>
                                        <p:cTn id="97" dur="500" fill="hold"/>
                                        <p:tgtEl>
                                          <p:spTgt spid="7">
                                            <p:txEl>
                                              <p:pRg st="11" end="11"/>
                                            </p:txEl>
                                          </p:spTgt>
                                        </p:tgtEl>
                                        <p:attrNameLst>
                                          <p:attrName>ppt_w</p:attrName>
                                        </p:attrNameLst>
                                      </p:cBhvr>
                                      <p:tavLst>
                                        <p:tav tm="0">
                                          <p:val>
                                            <p:fltVal val="0"/>
                                          </p:val>
                                        </p:tav>
                                        <p:tav tm="100000">
                                          <p:val>
                                            <p:strVal val="#ppt_w"/>
                                          </p:val>
                                        </p:tav>
                                      </p:tavLst>
                                    </p:anim>
                                    <p:anim calcmode="lin" valueType="num">
                                      <p:cBhvr>
                                        <p:cTn id="98" dur="500" fill="hold"/>
                                        <p:tgtEl>
                                          <p:spTgt spid="7">
                                            <p:txEl>
                                              <p:pRg st="11" end="11"/>
                                            </p:txEl>
                                          </p:spTgt>
                                        </p:tgtEl>
                                        <p:attrNameLst>
                                          <p:attrName>ppt_h</p:attrName>
                                        </p:attrNameLst>
                                      </p:cBhvr>
                                      <p:tavLst>
                                        <p:tav tm="0">
                                          <p:val>
                                            <p:fltVal val="0"/>
                                          </p:val>
                                        </p:tav>
                                        <p:tav tm="100000">
                                          <p:val>
                                            <p:strVal val="#ppt_h"/>
                                          </p:val>
                                        </p:tav>
                                      </p:tavLst>
                                    </p:anim>
                                    <p:animEffect transition="in" filter="fade">
                                      <p:cBhvr>
                                        <p:cTn id="99"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3132138" y="273050"/>
            <a:ext cx="590391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CAPÍTULO IV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PRINCÍPIO VITAL </a:t>
            </a:r>
            <a:endPar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(12) – Introdução – Pág. 74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CAPÍTULO XI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OS TRÊS REINOS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ITENS: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I – Os Minerais e as Plantas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(13) - Qst. 585/Comentário-Pág. 213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(14) – Qst. 586 – Pág. 213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(15) – Qst. 587 – Pág. 213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(16) – Qst. 588 – Pág. 213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(17) – Qst. 589/Comentário–Pág. 214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(18-19) – Qst. 590 – Pág. 214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7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(20) – Qst. 591 – Pág. 214</a:t>
            </a:r>
            <a:r>
              <a:rPr kumimoji="0" lang="pt-BR" sz="27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 </a:t>
            </a:r>
          </a:p>
        </p:txBody>
      </p:sp>
      <p:pic>
        <p:nvPicPr>
          <p:cNvPr id="9" name="Picture 12" descr="http://www.grupoama.org.br/livros/livro_espiri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16533"/>
            <a:ext cx="2880320" cy="46088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0"/>
          <p:cNvSpPr>
            <a:spLocks noChangeArrowheads="1"/>
          </p:cNvSpPr>
          <p:nvPr/>
        </p:nvSpPr>
        <p:spPr bwMode="auto">
          <a:xfrm>
            <a:off x="107950" y="190500"/>
            <a:ext cx="31686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68ª</a:t>
            </a: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Edição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Janeiro de 2009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Livro Primeiro</a:t>
            </a:r>
          </a:p>
        </p:txBody>
      </p:sp>
      <p:cxnSp>
        <p:nvCxnSpPr>
          <p:cNvPr id="5" name="Conector reto 4"/>
          <p:cNvCxnSpPr/>
          <p:nvPr/>
        </p:nvCxnSpPr>
        <p:spPr>
          <a:xfrm>
            <a:off x="3708400" y="1700213"/>
            <a:ext cx="51117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286679"/>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p:cTn id="2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p:cTn id="2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7">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 calcmode="lin" valueType="num">
                                      <p:cBhvr>
                                        <p:cTn id="3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7">
                                            <p:txEl>
                                              <p:pRg st="2" end="2"/>
                                            </p:txEl>
                                          </p:spTgt>
                                        </p:tgtEl>
                                      </p:cBhvr>
                                    </p:animEffect>
                                  </p:childTnLst>
                                </p:cTn>
                              </p:par>
                            </p:childTnLst>
                          </p:cTn>
                        </p:par>
                        <p:par>
                          <p:cTn id="37" fill="hold" nodeType="afterGroup">
                            <p:stCondLst>
                              <p:cond delay="500"/>
                            </p:stCondLst>
                            <p:childTnLst>
                              <p:par>
                                <p:cTn id="38" presetID="16" presetClass="entr" presetSubtype="21"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 calcmode="lin" valueType="num">
                                      <p:cBhvr>
                                        <p:cTn id="4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47" dur="500"/>
                                        <p:tgtEl>
                                          <p:spTgt spid="7">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16" fill="hold"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 calcmode="lin" valueType="num">
                                      <p:cBhvr>
                                        <p:cTn id="52"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7">
                                            <p:txEl>
                                              <p:pRg st="5" end="5"/>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16" fill="hold" nodeType="clickEffect">
                                  <p:stCondLst>
                                    <p:cond delay="0"/>
                                  </p:stCondLst>
                                  <p:childTnLst>
                                    <p:set>
                                      <p:cBhvr>
                                        <p:cTn id="58" dur="1" fill="hold">
                                          <p:stCondLst>
                                            <p:cond delay="0"/>
                                          </p:stCondLst>
                                        </p:cTn>
                                        <p:tgtEl>
                                          <p:spTgt spid="7">
                                            <p:txEl>
                                              <p:pRg st="6" end="6"/>
                                            </p:txEl>
                                          </p:spTgt>
                                        </p:tgtEl>
                                        <p:attrNameLst>
                                          <p:attrName>style.visibility</p:attrName>
                                        </p:attrNameLst>
                                      </p:cBhvr>
                                      <p:to>
                                        <p:strVal val="visible"/>
                                      </p:to>
                                    </p:set>
                                    <p:anim calcmode="lin" valueType="num">
                                      <p:cBhvr>
                                        <p:cTn id="59"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60"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61" dur="500"/>
                                        <p:tgtEl>
                                          <p:spTgt spid="7">
                                            <p:txEl>
                                              <p:pRg st="6" end="6"/>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ntr" presetSubtype="16" fill="hold" nodeType="clickEffect">
                                  <p:stCondLst>
                                    <p:cond delay="0"/>
                                  </p:stCondLst>
                                  <p:childTnLst>
                                    <p:set>
                                      <p:cBhvr>
                                        <p:cTn id="65" dur="1" fill="hold">
                                          <p:stCondLst>
                                            <p:cond delay="0"/>
                                          </p:stCondLst>
                                        </p:cTn>
                                        <p:tgtEl>
                                          <p:spTgt spid="7">
                                            <p:txEl>
                                              <p:pRg st="7" end="7"/>
                                            </p:txEl>
                                          </p:spTgt>
                                        </p:tgtEl>
                                        <p:attrNameLst>
                                          <p:attrName>style.visibility</p:attrName>
                                        </p:attrNameLst>
                                      </p:cBhvr>
                                      <p:to>
                                        <p:strVal val="visible"/>
                                      </p:to>
                                    </p:set>
                                    <p:anim calcmode="lin" valueType="num">
                                      <p:cBhvr>
                                        <p:cTn id="66"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67"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68" dur="500"/>
                                        <p:tgtEl>
                                          <p:spTgt spid="7">
                                            <p:txEl>
                                              <p:pRg st="7" end="7"/>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16" fill="hold" nodeType="clickEffect">
                                  <p:stCondLst>
                                    <p:cond delay="0"/>
                                  </p:stCondLst>
                                  <p:childTnLst>
                                    <p:set>
                                      <p:cBhvr>
                                        <p:cTn id="72" dur="1" fill="hold">
                                          <p:stCondLst>
                                            <p:cond delay="0"/>
                                          </p:stCondLst>
                                        </p:cTn>
                                        <p:tgtEl>
                                          <p:spTgt spid="7">
                                            <p:txEl>
                                              <p:pRg st="8" end="8"/>
                                            </p:txEl>
                                          </p:spTgt>
                                        </p:tgtEl>
                                        <p:attrNameLst>
                                          <p:attrName>style.visibility</p:attrName>
                                        </p:attrNameLst>
                                      </p:cBhvr>
                                      <p:to>
                                        <p:strVal val="visible"/>
                                      </p:to>
                                    </p:set>
                                    <p:anim calcmode="lin" valueType="num">
                                      <p:cBhvr>
                                        <p:cTn id="73"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74" dur="5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75" dur="500"/>
                                        <p:tgtEl>
                                          <p:spTgt spid="7">
                                            <p:txEl>
                                              <p:pRg st="8" end="8"/>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3" presetClass="entr" presetSubtype="16" fill="hold" nodeType="clickEffect">
                                  <p:stCondLst>
                                    <p:cond delay="0"/>
                                  </p:stCondLst>
                                  <p:childTnLst>
                                    <p:set>
                                      <p:cBhvr>
                                        <p:cTn id="79" dur="1" fill="hold">
                                          <p:stCondLst>
                                            <p:cond delay="0"/>
                                          </p:stCondLst>
                                        </p:cTn>
                                        <p:tgtEl>
                                          <p:spTgt spid="7">
                                            <p:txEl>
                                              <p:pRg st="9" end="9"/>
                                            </p:txEl>
                                          </p:spTgt>
                                        </p:tgtEl>
                                        <p:attrNameLst>
                                          <p:attrName>style.visibility</p:attrName>
                                        </p:attrNameLst>
                                      </p:cBhvr>
                                      <p:to>
                                        <p:strVal val="visible"/>
                                      </p:to>
                                    </p:set>
                                    <p:anim calcmode="lin" valueType="num">
                                      <p:cBhvr>
                                        <p:cTn id="80" dur="500" fill="hold"/>
                                        <p:tgtEl>
                                          <p:spTgt spid="7">
                                            <p:txEl>
                                              <p:pRg st="9" end="9"/>
                                            </p:txEl>
                                          </p:spTgt>
                                        </p:tgtEl>
                                        <p:attrNameLst>
                                          <p:attrName>ppt_w</p:attrName>
                                        </p:attrNameLst>
                                      </p:cBhvr>
                                      <p:tavLst>
                                        <p:tav tm="0">
                                          <p:val>
                                            <p:fltVal val="0"/>
                                          </p:val>
                                        </p:tav>
                                        <p:tav tm="100000">
                                          <p:val>
                                            <p:strVal val="#ppt_w"/>
                                          </p:val>
                                        </p:tav>
                                      </p:tavLst>
                                    </p:anim>
                                    <p:anim calcmode="lin" valueType="num">
                                      <p:cBhvr>
                                        <p:cTn id="81" dur="500" fill="hold"/>
                                        <p:tgtEl>
                                          <p:spTgt spid="7">
                                            <p:txEl>
                                              <p:pRg st="9" end="9"/>
                                            </p:txEl>
                                          </p:spTgt>
                                        </p:tgtEl>
                                        <p:attrNameLst>
                                          <p:attrName>ppt_h</p:attrName>
                                        </p:attrNameLst>
                                      </p:cBhvr>
                                      <p:tavLst>
                                        <p:tav tm="0">
                                          <p:val>
                                            <p:fltVal val="0"/>
                                          </p:val>
                                        </p:tav>
                                        <p:tav tm="100000">
                                          <p:val>
                                            <p:strVal val="#ppt_h"/>
                                          </p:val>
                                        </p:tav>
                                      </p:tavLst>
                                    </p:anim>
                                    <p:animEffect transition="in" filter="fade">
                                      <p:cBhvr>
                                        <p:cTn id="82" dur="500"/>
                                        <p:tgtEl>
                                          <p:spTgt spid="7">
                                            <p:txEl>
                                              <p:pRg st="9" end="9"/>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3" presetClass="entr" presetSubtype="16" fill="hold" nodeType="clickEffect">
                                  <p:stCondLst>
                                    <p:cond delay="0"/>
                                  </p:stCondLst>
                                  <p:childTnLst>
                                    <p:set>
                                      <p:cBhvr>
                                        <p:cTn id="86" dur="1" fill="hold">
                                          <p:stCondLst>
                                            <p:cond delay="0"/>
                                          </p:stCondLst>
                                        </p:cTn>
                                        <p:tgtEl>
                                          <p:spTgt spid="7">
                                            <p:txEl>
                                              <p:pRg st="10" end="10"/>
                                            </p:txEl>
                                          </p:spTgt>
                                        </p:tgtEl>
                                        <p:attrNameLst>
                                          <p:attrName>style.visibility</p:attrName>
                                        </p:attrNameLst>
                                      </p:cBhvr>
                                      <p:to>
                                        <p:strVal val="visible"/>
                                      </p:to>
                                    </p:set>
                                    <p:anim calcmode="lin" valueType="num">
                                      <p:cBhvr>
                                        <p:cTn id="87" dur="500" fill="hold"/>
                                        <p:tgtEl>
                                          <p:spTgt spid="7">
                                            <p:txEl>
                                              <p:pRg st="10" end="10"/>
                                            </p:txEl>
                                          </p:spTgt>
                                        </p:tgtEl>
                                        <p:attrNameLst>
                                          <p:attrName>ppt_w</p:attrName>
                                        </p:attrNameLst>
                                      </p:cBhvr>
                                      <p:tavLst>
                                        <p:tav tm="0">
                                          <p:val>
                                            <p:fltVal val="0"/>
                                          </p:val>
                                        </p:tav>
                                        <p:tav tm="100000">
                                          <p:val>
                                            <p:strVal val="#ppt_w"/>
                                          </p:val>
                                        </p:tav>
                                      </p:tavLst>
                                    </p:anim>
                                    <p:anim calcmode="lin" valueType="num">
                                      <p:cBhvr>
                                        <p:cTn id="88" dur="500" fill="hold"/>
                                        <p:tgtEl>
                                          <p:spTgt spid="7">
                                            <p:txEl>
                                              <p:pRg st="10" end="10"/>
                                            </p:txEl>
                                          </p:spTgt>
                                        </p:tgtEl>
                                        <p:attrNameLst>
                                          <p:attrName>ppt_h</p:attrName>
                                        </p:attrNameLst>
                                      </p:cBhvr>
                                      <p:tavLst>
                                        <p:tav tm="0">
                                          <p:val>
                                            <p:fltVal val="0"/>
                                          </p:val>
                                        </p:tav>
                                        <p:tav tm="100000">
                                          <p:val>
                                            <p:strVal val="#ppt_h"/>
                                          </p:val>
                                        </p:tav>
                                      </p:tavLst>
                                    </p:anim>
                                    <p:animEffect transition="in" filter="fade">
                                      <p:cBhvr>
                                        <p:cTn id="89" dur="500"/>
                                        <p:tgtEl>
                                          <p:spTgt spid="7">
                                            <p:txEl>
                                              <p:pRg st="10" end="10"/>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53" presetClass="entr" presetSubtype="16" fill="hold" nodeType="clickEffect">
                                  <p:stCondLst>
                                    <p:cond delay="0"/>
                                  </p:stCondLst>
                                  <p:childTnLst>
                                    <p:set>
                                      <p:cBhvr>
                                        <p:cTn id="93" dur="1" fill="hold">
                                          <p:stCondLst>
                                            <p:cond delay="0"/>
                                          </p:stCondLst>
                                        </p:cTn>
                                        <p:tgtEl>
                                          <p:spTgt spid="7">
                                            <p:txEl>
                                              <p:pRg st="11" end="11"/>
                                            </p:txEl>
                                          </p:spTgt>
                                        </p:tgtEl>
                                        <p:attrNameLst>
                                          <p:attrName>style.visibility</p:attrName>
                                        </p:attrNameLst>
                                      </p:cBhvr>
                                      <p:to>
                                        <p:strVal val="visible"/>
                                      </p:to>
                                    </p:set>
                                    <p:anim calcmode="lin" valueType="num">
                                      <p:cBhvr>
                                        <p:cTn id="94" dur="500" fill="hold"/>
                                        <p:tgtEl>
                                          <p:spTgt spid="7">
                                            <p:txEl>
                                              <p:pRg st="11" end="11"/>
                                            </p:txEl>
                                          </p:spTgt>
                                        </p:tgtEl>
                                        <p:attrNameLst>
                                          <p:attrName>ppt_w</p:attrName>
                                        </p:attrNameLst>
                                      </p:cBhvr>
                                      <p:tavLst>
                                        <p:tav tm="0">
                                          <p:val>
                                            <p:fltVal val="0"/>
                                          </p:val>
                                        </p:tav>
                                        <p:tav tm="100000">
                                          <p:val>
                                            <p:strVal val="#ppt_w"/>
                                          </p:val>
                                        </p:tav>
                                      </p:tavLst>
                                    </p:anim>
                                    <p:anim calcmode="lin" valueType="num">
                                      <p:cBhvr>
                                        <p:cTn id="95" dur="500" fill="hold"/>
                                        <p:tgtEl>
                                          <p:spTgt spid="7">
                                            <p:txEl>
                                              <p:pRg st="11" end="11"/>
                                            </p:txEl>
                                          </p:spTgt>
                                        </p:tgtEl>
                                        <p:attrNameLst>
                                          <p:attrName>ppt_h</p:attrName>
                                        </p:attrNameLst>
                                      </p:cBhvr>
                                      <p:tavLst>
                                        <p:tav tm="0">
                                          <p:val>
                                            <p:fltVal val="0"/>
                                          </p:val>
                                        </p:tav>
                                        <p:tav tm="100000">
                                          <p:val>
                                            <p:strVal val="#ppt_h"/>
                                          </p:val>
                                        </p:tav>
                                      </p:tavLst>
                                    </p:anim>
                                    <p:animEffect transition="in" filter="fade">
                                      <p:cBhvr>
                                        <p:cTn id="96" dur="500"/>
                                        <p:tgtEl>
                                          <p:spTgt spid="7">
                                            <p:txEl>
                                              <p:pRg st="11" end="11"/>
                                            </p:txEl>
                                          </p:spTgt>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3" presetClass="entr" presetSubtype="16" fill="hold" nodeType="clickEffect">
                                  <p:stCondLst>
                                    <p:cond delay="0"/>
                                  </p:stCondLst>
                                  <p:childTnLst>
                                    <p:set>
                                      <p:cBhvr>
                                        <p:cTn id="100" dur="1" fill="hold">
                                          <p:stCondLst>
                                            <p:cond delay="0"/>
                                          </p:stCondLst>
                                        </p:cTn>
                                        <p:tgtEl>
                                          <p:spTgt spid="7">
                                            <p:txEl>
                                              <p:pRg st="12" end="12"/>
                                            </p:txEl>
                                          </p:spTgt>
                                        </p:tgtEl>
                                        <p:attrNameLst>
                                          <p:attrName>style.visibility</p:attrName>
                                        </p:attrNameLst>
                                      </p:cBhvr>
                                      <p:to>
                                        <p:strVal val="visible"/>
                                      </p:to>
                                    </p:set>
                                    <p:anim calcmode="lin" valueType="num">
                                      <p:cBhvr>
                                        <p:cTn id="101" dur="500" fill="hold"/>
                                        <p:tgtEl>
                                          <p:spTgt spid="7">
                                            <p:txEl>
                                              <p:pRg st="12" end="12"/>
                                            </p:txEl>
                                          </p:spTgt>
                                        </p:tgtEl>
                                        <p:attrNameLst>
                                          <p:attrName>ppt_w</p:attrName>
                                        </p:attrNameLst>
                                      </p:cBhvr>
                                      <p:tavLst>
                                        <p:tav tm="0">
                                          <p:val>
                                            <p:fltVal val="0"/>
                                          </p:val>
                                        </p:tav>
                                        <p:tav tm="100000">
                                          <p:val>
                                            <p:strVal val="#ppt_w"/>
                                          </p:val>
                                        </p:tav>
                                      </p:tavLst>
                                    </p:anim>
                                    <p:anim calcmode="lin" valueType="num">
                                      <p:cBhvr>
                                        <p:cTn id="102" dur="500" fill="hold"/>
                                        <p:tgtEl>
                                          <p:spTgt spid="7">
                                            <p:txEl>
                                              <p:pRg st="12" end="12"/>
                                            </p:txEl>
                                          </p:spTgt>
                                        </p:tgtEl>
                                        <p:attrNameLst>
                                          <p:attrName>ppt_h</p:attrName>
                                        </p:attrNameLst>
                                      </p:cBhvr>
                                      <p:tavLst>
                                        <p:tav tm="0">
                                          <p:val>
                                            <p:fltVal val="0"/>
                                          </p:val>
                                        </p:tav>
                                        <p:tav tm="100000">
                                          <p:val>
                                            <p:strVal val="#ppt_h"/>
                                          </p:val>
                                        </p:tav>
                                      </p:tavLst>
                                    </p:anim>
                                    <p:animEffect transition="in" filter="fade">
                                      <p:cBhvr>
                                        <p:cTn id="103" dur="500"/>
                                        <p:tgtEl>
                                          <p:spTgt spid="7">
                                            <p:txEl>
                                              <p:pRg st="12" end="12"/>
                                            </p:txEl>
                                          </p:spTgt>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nodeType="clickEffect">
                                  <p:stCondLst>
                                    <p:cond delay="0"/>
                                  </p:stCondLst>
                                  <p:childTnLst>
                                    <p:set>
                                      <p:cBhvr>
                                        <p:cTn id="107" dur="1" fill="hold">
                                          <p:stCondLst>
                                            <p:cond delay="0"/>
                                          </p:stCondLst>
                                        </p:cTn>
                                        <p:tgtEl>
                                          <p:spTgt spid="7">
                                            <p:txEl>
                                              <p:pRg st="13" end="13"/>
                                            </p:txEl>
                                          </p:spTgt>
                                        </p:tgtEl>
                                        <p:attrNameLst>
                                          <p:attrName>style.visibility</p:attrName>
                                        </p:attrNameLst>
                                      </p:cBhvr>
                                      <p:to>
                                        <p:strVal val="visible"/>
                                      </p:to>
                                    </p:set>
                                    <p:anim calcmode="lin" valueType="num">
                                      <p:cBhvr>
                                        <p:cTn id="108" dur="500" fill="hold"/>
                                        <p:tgtEl>
                                          <p:spTgt spid="7">
                                            <p:txEl>
                                              <p:pRg st="13" end="13"/>
                                            </p:txEl>
                                          </p:spTgt>
                                        </p:tgtEl>
                                        <p:attrNameLst>
                                          <p:attrName>ppt_w</p:attrName>
                                        </p:attrNameLst>
                                      </p:cBhvr>
                                      <p:tavLst>
                                        <p:tav tm="0">
                                          <p:val>
                                            <p:fltVal val="0"/>
                                          </p:val>
                                        </p:tav>
                                        <p:tav tm="100000">
                                          <p:val>
                                            <p:strVal val="#ppt_w"/>
                                          </p:val>
                                        </p:tav>
                                      </p:tavLst>
                                    </p:anim>
                                    <p:anim calcmode="lin" valueType="num">
                                      <p:cBhvr>
                                        <p:cTn id="109" dur="500" fill="hold"/>
                                        <p:tgtEl>
                                          <p:spTgt spid="7">
                                            <p:txEl>
                                              <p:pRg st="13" end="13"/>
                                            </p:txEl>
                                          </p:spTgt>
                                        </p:tgtEl>
                                        <p:attrNameLst>
                                          <p:attrName>ppt_h</p:attrName>
                                        </p:attrNameLst>
                                      </p:cBhvr>
                                      <p:tavLst>
                                        <p:tav tm="0">
                                          <p:val>
                                            <p:fltVal val="0"/>
                                          </p:val>
                                        </p:tav>
                                        <p:tav tm="100000">
                                          <p:val>
                                            <p:strVal val="#ppt_h"/>
                                          </p:val>
                                        </p:tav>
                                      </p:tavLst>
                                    </p:anim>
                                    <p:animEffect transition="in" filter="fade">
                                      <p:cBhvr>
                                        <p:cTn id="110" dur="500"/>
                                        <p:tgtEl>
                                          <p:spTgt spid="7">
                                            <p:txEl>
                                              <p:pRg st="13" end="13"/>
                                            </p:txEl>
                                          </p:spTgt>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nodeType="clickEffect">
                                  <p:stCondLst>
                                    <p:cond delay="0"/>
                                  </p:stCondLst>
                                  <p:childTnLst>
                                    <p:set>
                                      <p:cBhvr>
                                        <p:cTn id="114" dur="1" fill="hold">
                                          <p:stCondLst>
                                            <p:cond delay="0"/>
                                          </p:stCondLst>
                                        </p:cTn>
                                        <p:tgtEl>
                                          <p:spTgt spid="7">
                                            <p:txEl>
                                              <p:pRg st="14" end="14"/>
                                            </p:txEl>
                                          </p:spTgt>
                                        </p:tgtEl>
                                        <p:attrNameLst>
                                          <p:attrName>style.visibility</p:attrName>
                                        </p:attrNameLst>
                                      </p:cBhvr>
                                      <p:to>
                                        <p:strVal val="visible"/>
                                      </p:to>
                                    </p:set>
                                    <p:anim calcmode="lin" valueType="num">
                                      <p:cBhvr>
                                        <p:cTn id="115" dur="500" fill="hold"/>
                                        <p:tgtEl>
                                          <p:spTgt spid="7">
                                            <p:txEl>
                                              <p:pRg st="14" end="14"/>
                                            </p:txEl>
                                          </p:spTgt>
                                        </p:tgtEl>
                                        <p:attrNameLst>
                                          <p:attrName>ppt_w</p:attrName>
                                        </p:attrNameLst>
                                      </p:cBhvr>
                                      <p:tavLst>
                                        <p:tav tm="0">
                                          <p:val>
                                            <p:fltVal val="0"/>
                                          </p:val>
                                        </p:tav>
                                        <p:tav tm="100000">
                                          <p:val>
                                            <p:strVal val="#ppt_w"/>
                                          </p:val>
                                        </p:tav>
                                      </p:tavLst>
                                    </p:anim>
                                    <p:anim calcmode="lin" valueType="num">
                                      <p:cBhvr>
                                        <p:cTn id="116" dur="500" fill="hold"/>
                                        <p:tgtEl>
                                          <p:spTgt spid="7">
                                            <p:txEl>
                                              <p:pRg st="14" end="14"/>
                                            </p:txEl>
                                          </p:spTgt>
                                        </p:tgtEl>
                                        <p:attrNameLst>
                                          <p:attrName>ppt_h</p:attrName>
                                        </p:attrNameLst>
                                      </p:cBhvr>
                                      <p:tavLst>
                                        <p:tav tm="0">
                                          <p:val>
                                            <p:fltVal val="0"/>
                                          </p:val>
                                        </p:tav>
                                        <p:tav tm="100000">
                                          <p:val>
                                            <p:strVal val="#ppt_h"/>
                                          </p:val>
                                        </p:tav>
                                      </p:tavLst>
                                    </p:anim>
                                    <p:animEffect transition="in" filter="fade">
                                      <p:cBhvr>
                                        <p:cTn id="117" dur="500"/>
                                        <p:tgtEl>
                                          <p:spTgt spid="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3348038" y="185738"/>
            <a:ext cx="5688012"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CAPÍTULO XI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OS TRÊS REINOS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ITEM II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Os Animais e o Homem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(21) – Qst. 592 – Págs. 214-215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(22) – Qst. 593 e Comentário –        Pág. 215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(23) – Qst. 594 – Pág. 215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(24) – Qst. 594 – Comentário –        Pág. 216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(25) – Qst. 595 – Pág. 216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(26) – Qst. 597 – Pág. 216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(27) – Qst. 597-a – Pág. 216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(28) – Qst. 598 – Pág. 216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2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Franklin Gothic Book" pitchFamily="34" charset="0"/>
                <a:ea typeface="+mn-ea"/>
                <a:cs typeface="Arial" charset="0"/>
              </a:rPr>
              <a:t>(29) – Qst. 602 – Pág. 217</a:t>
            </a:r>
            <a:r>
              <a:rPr kumimoji="0" lang="pt-BR"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Book" pitchFamily="34" charset="0"/>
                <a:ea typeface="+mn-ea"/>
                <a:cs typeface="Arial" charset="0"/>
              </a:rPr>
              <a:t> </a:t>
            </a:r>
          </a:p>
        </p:txBody>
      </p:sp>
      <p:pic>
        <p:nvPicPr>
          <p:cNvPr id="9" name="Picture 12" descr="http://www.grupoama.org.br/livros/livro_espiri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533"/>
            <a:ext cx="2952326" cy="460881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0"/>
          <p:cNvSpPr>
            <a:spLocks noChangeArrowheads="1"/>
          </p:cNvSpPr>
          <p:nvPr/>
        </p:nvSpPr>
        <p:spPr bwMode="auto">
          <a:xfrm>
            <a:off x="250825" y="190500"/>
            <a:ext cx="31686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6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68ª</a:t>
            </a: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 Edição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Janeiro de 2009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Livro Primeiro</a:t>
            </a:r>
          </a:p>
        </p:txBody>
      </p:sp>
    </p:spTree>
    <p:extLst>
      <p:ext uri="{BB962C8B-B14F-4D97-AF65-F5344CB8AC3E}">
        <p14:creationId xmlns:p14="http://schemas.microsoft.com/office/powerpoint/2010/main" val="316525658"/>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p:cTn id="20"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p:cTn id="2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7">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 calcmode="lin" valueType="num">
                                      <p:cBhvr>
                                        <p:cTn id="3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7">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 calcmode="lin" valueType="num">
                                      <p:cBhvr>
                                        <p:cTn id="41"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43" dur="500"/>
                                        <p:tgtEl>
                                          <p:spTgt spid="7">
                                            <p:txEl>
                                              <p:pRg st="3" end="3"/>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 calcmode="lin" valueType="num">
                                      <p:cBhvr>
                                        <p:cTn id="48"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7">
                                            <p:txEl>
                                              <p:pRg st="4" end="4"/>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 calcmode="lin" valueType="num">
                                      <p:cBhvr>
                                        <p:cTn id="55"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57" dur="500"/>
                                        <p:tgtEl>
                                          <p:spTgt spid="7">
                                            <p:txEl>
                                              <p:pRg st="5" end="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16" fill="hold" nodeType="clickEffect">
                                  <p:stCondLst>
                                    <p:cond delay="0"/>
                                  </p:stCondLst>
                                  <p:childTnLst>
                                    <p:set>
                                      <p:cBhvr>
                                        <p:cTn id="61" dur="1" fill="hold">
                                          <p:stCondLst>
                                            <p:cond delay="0"/>
                                          </p:stCondLst>
                                        </p:cTn>
                                        <p:tgtEl>
                                          <p:spTgt spid="7">
                                            <p:txEl>
                                              <p:pRg st="6" end="6"/>
                                            </p:txEl>
                                          </p:spTgt>
                                        </p:tgtEl>
                                        <p:attrNameLst>
                                          <p:attrName>style.visibility</p:attrName>
                                        </p:attrNameLst>
                                      </p:cBhvr>
                                      <p:to>
                                        <p:strVal val="visible"/>
                                      </p:to>
                                    </p:set>
                                    <p:anim calcmode="lin" valueType="num">
                                      <p:cBhvr>
                                        <p:cTn id="62"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64" dur="500"/>
                                        <p:tgtEl>
                                          <p:spTgt spid="7">
                                            <p:txEl>
                                              <p:pRg st="6" end="6"/>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16" fill="hold" nodeType="clickEffect">
                                  <p:stCondLst>
                                    <p:cond delay="0"/>
                                  </p:stCondLst>
                                  <p:childTnLst>
                                    <p:set>
                                      <p:cBhvr>
                                        <p:cTn id="68" dur="1" fill="hold">
                                          <p:stCondLst>
                                            <p:cond delay="0"/>
                                          </p:stCondLst>
                                        </p:cTn>
                                        <p:tgtEl>
                                          <p:spTgt spid="7">
                                            <p:txEl>
                                              <p:pRg st="7" end="7"/>
                                            </p:txEl>
                                          </p:spTgt>
                                        </p:tgtEl>
                                        <p:attrNameLst>
                                          <p:attrName>style.visibility</p:attrName>
                                        </p:attrNameLst>
                                      </p:cBhvr>
                                      <p:to>
                                        <p:strVal val="visible"/>
                                      </p:to>
                                    </p:set>
                                    <p:anim calcmode="lin" valueType="num">
                                      <p:cBhvr>
                                        <p:cTn id="69"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70"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71" dur="500"/>
                                        <p:tgtEl>
                                          <p:spTgt spid="7">
                                            <p:txEl>
                                              <p:pRg st="7" end="7"/>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16" fill="hold" nodeType="clickEffect">
                                  <p:stCondLst>
                                    <p:cond delay="0"/>
                                  </p:stCondLst>
                                  <p:childTnLst>
                                    <p:set>
                                      <p:cBhvr>
                                        <p:cTn id="75" dur="1" fill="hold">
                                          <p:stCondLst>
                                            <p:cond delay="0"/>
                                          </p:stCondLst>
                                        </p:cTn>
                                        <p:tgtEl>
                                          <p:spTgt spid="7">
                                            <p:txEl>
                                              <p:pRg st="8" end="8"/>
                                            </p:txEl>
                                          </p:spTgt>
                                        </p:tgtEl>
                                        <p:attrNameLst>
                                          <p:attrName>style.visibility</p:attrName>
                                        </p:attrNameLst>
                                      </p:cBhvr>
                                      <p:to>
                                        <p:strVal val="visible"/>
                                      </p:to>
                                    </p:set>
                                    <p:anim calcmode="lin" valueType="num">
                                      <p:cBhvr>
                                        <p:cTn id="76"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78" dur="500"/>
                                        <p:tgtEl>
                                          <p:spTgt spid="7">
                                            <p:txEl>
                                              <p:pRg st="8" end="8"/>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3" presetClass="entr" presetSubtype="16" fill="hold" nodeType="clickEffect">
                                  <p:stCondLst>
                                    <p:cond delay="0"/>
                                  </p:stCondLst>
                                  <p:childTnLst>
                                    <p:set>
                                      <p:cBhvr>
                                        <p:cTn id="82" dur="1" fill="hold">
                                          <p:stCondLst>
                                            <p:cond delay="0"/>
                                          </p:stCondLst>
                                        </p:cTn>
                                        <p:tgtEl>
                                          <p:spTgt spid="7">
                                            <p:txEl>
                                              <p:pRg st="9" end="9"/>
                                            </p:txEl>
                                          </p:spTgt>
                                        </p:tgtEl>
                                        <p:attrNameLst>
                                          <p:attrName>style.visibility</p:attrName>
                                        </p:attrNameLst>
                                      </p:cBhvr>
                                      <p:to>
                                        <p:strVal val="visible"/>
                                      </p:to>
                                    </p:set>
                                    <p:anim calcmode="lin" valueType="num">
                                      <p:cBhvr>
                                        <p:cTn id="83" dur="500" fill="hold"/>
                                        <p:tgtEl>
                                          <p:spTgt spid="7">
                                            <p:txEl>
                                              <p:pRg st="9" end="9"/>
                                            </p:txEl>
                                          </p:spTgt>
                                        </p:tgtEl>
                                        <p:attrNameLst>
                                          <p:attrName>ppt_w</p:attrName>
                                        </p:attrNameLst>
                                      </p:cBhvr>
                                      <p:tavLst>
                                        <p:tav tm="0">
                                          <p:val>
                                            <p:fltVal val="0"/>
                                          </p:val>
                                        </p:tav>
                                        <p:tav tm="100000">
                                          <p:val>
                                            <p:strVal val="#ppt_w"/>
                                          </p:val>
                                        </p:tav>
                                      </p:tavLst>
                                    </p:anim>
                                    <p:anim calcmode="lin" valueType="num">
                                      <p:cBhvr>
                                        <p:cTn id="84" dur="500" fill="hold"/>
                                        <p:tgtEl>
                                          <p:spTgt spid="7">
                                            <p:txEl>
                                              <p:pRg st="9" end="9"/>
                                            </p:txEl>
                                          </p:spTgt>
                                        </p:tgtEl>
                                        <p:attrNameLst>
                                          <p:attrName>ppt_h</p:attrName>
                                        </p:attrNameLst>
                                      </p:cBhvr>
                                      <p:tavLst>
                                        <p:tav tm="0">
                                          <p:val>
                                            <p:fltVal val="0"/>
                                          </p:val>
                                        </p:tav>
                                        <p:tav tm="100000">
                                          <p:val>
                                            <p:strVal val="#ppt_h"/>
                                          </p:val>
                                        </p:tav>
                                      </p:tavLst>
                                    </p:anim>
                                    <p:animEffect transition="in" filter="fade">
                                      <p:cBhvr>
                                        <p:cTn id="85" dur="500"/>
                                        <p:tgtEl>
                                          <p:spTgt spid="7">
                                            <p:txEl>
                                              <p:pRg st="9" end="9"/>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3" presetClass="entr" presetSubtype="16" fill="hold" nodeType="clickEffect">
                                  <p:stCondLst>
                                    <p:cond delay="0"/>
                                  </p:stCondLst>
                                  <p:childTnLst>
                                    <p:set>
                                      <p:cBhvr>
                                        <p:cTn id="89" dur="1" fill="hold">
                                          <p:stCondLst>
                                            <p:cond delay="0"/>
                                          </p:stCondLst>
                                        </p:cTn>
                                        <p:tgtEl>
                                          <p:spTgt spid="7">
                                            <p:txEl>
                                              <p:pRg st="10" end="10"/>
                                            </p:txEl>
                                          </p:spTgt>
                                        </p:tgtEl>
                                        <p:attrNameLst>
                                          <p:attrName>style.visibility</p:attrName>
                                        </p:attrNameLst>
                                      </p:cBhvr>
                                      <p:to>
                                        <p:strVal val="visible"/>
                                      </p:to>
                                    </p:set>
                                    <p:anim calcmode="lin" valueType="num">
                                      <p:cBhvr>
                                        <p:cTn id="90" dur="500" fill="hold"/>
                                        <p:tgtEl>
                                          <p:spTgt spid="7">
                                            <p:txEl>
                                              <p:pRg st="10" end="10"/>
                                            </p:txEl>
                                          </p:spTgt>
                                        </p:tgtEl>
                                        <p:attrNameLst>
                                          <p:attrName>ppt_w</p:attrName>
                                        </p:attrNameLst>
                                      </p:cBhvr>
                                      <p:tavLst>
                                        <p:tav tm="0">
                                          <p:val>
                                            <p:fltVal val="0"/>
                                          </p:val>
                                        </p:tav>
                                        <p:tav tm="100000">
                                          <p:val>
                                            <p:strVal val="#ppt_w"/>
                                          </p:val>
                                        </p:tav>
                                      </p:tavLst>
                                    </p:anim>
                                    <p:anim calcmode="lin" valueType="num">
                                      <p:cBhvr>
                                        <p:cTn id="91" dur="500" fill="hold"/>
                                        <p:tgtEl>
                                          <p:spTgt spid="7">
                                            <p:txEl>
                                              <p:pRg st="10" end="10"/>
                                            </p:txEl>
                                          </p:spTgt>
                                        </p:tgtEl>
                                        <p:attrNameLst>
                                          <p:attrName>ppt_h</p:attrName>
                                        </p:attrNameLst>
                                      </p:cBhvr>
                                      <p:tavLst>
                                        <p:tav tm="0">
                                          <p:val>
                                            <p:fltVal val="0"/>
                                          </p:val>
                                        </p:tav>
                                        <p:tav tm="100000">
                                          <p:val>
                                            <p:strVal val="#ppt_h"/>
                                          </p:val>
                                        </p:tav>
                                      </p:tavLst>
                                    </p:anim>
                                    <p:animEffect transition="in" filter="fade">
                                      <p:cBhvr>
                                        <p:cTn id="92" dur="500"/>
                                        <p:tgtEl>
                                          <p:spTgt spid="7">
                                            <p:txEl>
                                              <p:pRg st="10" end="10"/>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3" presetClass="entr" presetSubtype="16" fill="hold" nodeType="clickEffect">
                                  <p:stCondLst>
                                    <p:cond delay="0"/>
                                  </p:stCondLst>
                                  <p:childTnLst>
                                    <p:set>
                                      <p:cBhvr>
                                        <p:cTn id="96" dur="1" fill="hold">
                                          <p:stCondLst>
                                            <p:cond delay="0"/>
                                          </p:stCondLst>
                                        </p:cTn>
                                        <p:tgtEl>
                                          <p:spTgt spid="7">
                                            <p:txEl>
                                              <p:pRg st="11" end="11"/>
                                            </p:txEl>
                                          </p:spTgt>
                                        </p:tgtEl>
                                        <p:attrNameLst>
                                          <p:attrName>style.visibility</p:attrName>
                                        </p:attrNameLst>
                                      </p:cBhvr>
                                      <p:to>
                                        <p:strVal val="visible"/>
                                      </p:to>
                                    </p:set>
                                    <p:anim calcmode="lin" valueType="num">
                                      <p:cBhvr>
                                        <p:cTn id="97" dur="500" fill="hold"/>
                                        <p:tgtEl>
                                          <p:spTgt spid="7">
                                            <p:txEl>
                                              <p:pRg st="11" end="11"/>
                                            </p:txEl>
                                          </p:spTgt>
                                        </p:tgtEl>
                                        <p:attrNameLst>
                                          <p:attrName>ppt_w</p:attrName>
                                        </p:attrNameLst>
                                      </p:cBhvr>
                                      <p:tavLst>
                                        <p:tav tm="0">
                                          <p:val>
                                            <p:fltVal val="0"/>
                                          </p:val>
                                        </p:tav>
                                        <p:tav tm="100000">
                                          <p:val>
                                            <p:strVal val="#ppt_w"/>
                                          </p:val>
                                        </p:tav>
                                      </p:tavLst>
                                    </p:anim>
                                    <p:anim calcmode="lin" valueType="num">
                                      <p:cBhvr>
                                        <p:cTn id="98" dur="500" fill="hold"/>
                                        <p:tgtEl>
                                          <p:spTgt spid="7">
                                            <p:txEl>
                                              <p:pRg st="11" end="11"/>
                                            </p:txEl>
                                          </p:spTgt>
                                        </p:tgtEl>
                                        <p:attrNameLst>
                                          <p:attrName>ppt_h</p:attrName>
                                        </p:attrNameLst>
                                      </p:cBhvr>
                                      <p:tavLst>
                                        <p:tav tm="0">
                                          <p:val>
                                            <p:fltVal val="0"/>
                                          </p:val>
                                        </p:tav>
                                        <p:tav tm="100000">
                                          <p:val>
                                            <p:strVal val="#ppt_h"/>
                                          </p:val>
                                        </p:tav>
                                      </p:tavLst>
                                    </p:anim>
                                    <p:animEffect transition="in" filter="fade">
                                      <p:cBhvr>
                                        <p:cTn id="99" dur="500"/>
                                        <p:tgtEl>
                                          <p:spTgt spid="7">
                                            <p:txEl>
                                              <p:pRg st="11" end="11"/>
                                            </p:txEl>
                                          </p:spTgt>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3" presetClass="entr" presetSubtype="16" fill="hold" nodeType="clickEffect">
                                  <p:stCondLst>
                                    <p:cond delay="0"/>
                                  </p:stCondLst>
                                  <p:childTnLst>
                                    <p:set>
                                      <p:cBhvr>
                                        <p:cTn id="103" dur="1" fill="hold">
                                          <p:stCondLst>
                                            <p:cond delay="0"/>
                                          </p:stCondLst>
                                        </p:cTn>
                                        <p:tgtEl>
                                          <p:spTgt spid="7">
                                            <p:txEl>
                                              <p:pRg st="12" end="12"/>
                                            </p:txEl>
                                          </p:spTgt>
                                        </p:tgtEl>
                                        <p:attrNameLst>
                                          <p:attrName>style.visibility</p:attrName>
                                        </p:attrNameLst>
                                      </p:cBhvr>
                                      <p:to>
                                        <p:strVal val="visible"/>
                                      </p:to>
                                    </p:set>
                                    <p:anim calcmode="lin" valueType="num">
                                      <p:cBhvr>
                                        <p:cTn id="104" dur="500" fill="hold"/>
                                        <p:tgtEl>
                                          <p:spTgt spid="7">
                                            <p:txEl>
                                              <p:pRg st="12" end="12"/>
                                            </p:txEl>
                                          </p:spTgt>
                                        </p:tgtEl>
                                        <p:attrNameLst>
                                          <p:attrName>ppt_w</p:attrName>
                                        </p:attrNameLst>
                                      </p:cBhvr>
                                      <p:tavLst>
                                        <p:tav tm="0">
                                          <p:val>
                                            <p:fltVal val="0"/>
                                          </p:val>
                                        </p:tav>
                                        <p:tav tm="100000">
                                          <p:val>
                                            <p:strVal val="#ppt_w"/>
                                          </p:val>
                                        </p:tav>
                                      </p:tavLst>
                                    </p:anim>
                                    <p:anim calcmode="lin" valueType="num">
                                      <p:cBhvr>
                                        <p:cTn id="105" dur="500" fill="hold"/>
                                        <p:tgtEl>
                                          <p:spTgt spid="7">
                                            <p:txEl>
                                              <p:pRg st="12" end="12"/>
                                            </p:txEl>
                                          </p:spTgt>
                                        </p:tgtEl>
                                        <p:attrNameLst>
                                          <p:attrName>ppt_h</p:attrName>
                                        </p:attrNameLst>
                                      </p:cBhvr>
                                      <p:tavLst>
                                        <p:tav tm="0">
                                          <p:val>
                                            <p:fltVal val="0"/>
                                          </p:val>
                                        </p:tav>
                                        <p:tav tm="100000">
                                          <p:val>
                                            <p:strVal val="#ppt_h"/>
                                          </p:val>
                                        </p:tav>
                                      </p:tavLst>
                                    </p:anim>
                                    <p:animEffect transition="in" filter="fade">
                                      <p:cBhvr>
                                        <p:cTn id="106"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
          <p:cNvSpPr>
            <a:spLocks noChangeArrowheads="1"/>
          </p:cNvSpPr>
          <p:nvPr/>
        </p:nvSpPr>
        <p:spPr bwMode="auto">
          <a:xfrm>
            <a:off x="4210050" y="1700213"/>
            <a:ext cx="475456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pt-BR" altLang="pt-BR" sz="3600" b="0"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PARTE PRIMEIRA</a:t>
            </a:r>
          </a:p>
          <a:p>
            <a:pPr marL="0" marR="0" lvl="0" indent="0" algn="ctr" defTabSz="914400" rtl="0" eaLnBrk="1" fontAlgn="base" latinLnBrk="0" hangingPunct="1">
              <a:lnSpc>
                <a:spcPct val="105000"/>
              </a:lnSpc>
              <a:spcBef>
                <a:spcPct val="0"/>
              </a:spcBef>
              <a:spcAft>
                <a:spcPct val="0"/>
              </a:spcAft>
              <a:buClrTx/>
              <a:buSzTx/>
              <a:buFontTx/>
              <a:buNone/>
              <a:tabLst/>
              <a:defRPr/>
            </a:pPr>
            <a:r>
              <a:rPr kumimoji="0" lang="pt-BR" altLang="pt-BR" sz="3600" b="0" i="0" u="none" strike="noStrike" kern="1200" cap="none" spc="0" normalizeH="0" baseline="0" noProof="0" dirty="0">
                <a:ln>
                  <a:noFill/>
                </a:ln>
                <a:solidFill>
                  <a:srgbClr val="FFFF00"/>
                </a:solidFill>
                <a:effectLst/>
                <a:uLnTx/>
                <a:uFillTx/>
                <a:latin typeface="Tahoma" panose="020B0604030504040204" pitchFamily="34" charset="0"/>
                <a:ea typeface="+mn-ea"/>
                <a:cs typeface="Tahoma" panose="020B0604030504040204" pitchFamily="34" charset="0"/>
              </a:rPr>
              <a:t>CAPÍTULO - XIII  </a:t>
            </a:r>
          </a:p>
          <a:p>
            <a:pPr marL="0" marR="0" lvl="0" indent="0" algn="ctr" defTabSz="914400" rtl="0" eaLnBrk="1" fontAlgn="base" latinLnBrk="0" hangingPunct="1">
              <a:lnSpc>
                <a:spcPct val="105000"/>
              </a:lnSpc>
              <a:spcBef>
                <a:spcPct val="0"/>
              </a:spcBef>
              <a:spcAft>
                <a:spcPct val="0"/>
              </a:spcAft>
              <a:buClrTx/>
              <a:buSzTx/>
              <a:buFontTx/>
              <a:buNone/>
              <a:tabLst/>
              <a:defRPr/>
            </a:pPr>
            <a:r>
              <a:rPr kumimoji="0" lang="pt-BR" altLang="pt-BR" sz="3600" b="0"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(ALMAS E FLUÍDOS)</a:t>
            </a:r>
          </a:p>
          <a:p>
            <a:pPr marL="0" marR="0" lvl="0" indent="0" algn="ctr" defTabSz="914400" rtl="0" eaLnBrk="1" fontAlgn="base" latinLnBrk="0" hangingPunct="1">
              <a:lnSpc>
                <a:spcPct val="105000"/>
              </a:lnSpc>
              <a:spcBef>
                <a:spcPct val="0"/>
              </a:spcBef>
              <a:spcAft>
                <a:spcPct val="0"/>
              </a:spcAft>
              <a:buClrTx/>
              <a:buSzTx/>
              <a:buFontTx/>
              <a:buNone/>
              <a:tabLst/>
              <a:defRPr/>
            </a:pPr>
            <a:endParaRPr kumimoji="0" lang="pt-BR" altLang="pt-BR" sz="3600" b="0"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endParaRPr>
          </a:p>
          <a:p>
            <a:pPr marL="0" marR="0" lvl="0" indent="0" algn="ctr" defTabSz="914400" rtl="0" eaLnBrk="1" fontAlgn="base" latinLnBrk="0" hangingPunct="1">
              <a:lnSpc>
                <a:spcPct val="105000"/>
              </a:lnSpc>
              <a:spcBef>
                <a:spcPct val="0"/>
              </a:spcBef>
              <a:spcAft>
                <a:spcPct val="0"/>
              </a:spcAft>
              <a:buClrTx/>
              <a:buSzTx/>
              <a:buFont typeface="Wingdings" panose="05000000000000000000" pitchFamily="2" charset="2"/>
              <a:buNone/>
              <a:tabLst/>
              <a:defRPr/>
            </a:pPr>
            <a:r>
              <a:rPr kumimoji="0" lang="pt-BR" altLang="pt-BR" sz="3600" b="0" i="0" u="none" strike="noStrike" kern="1200" cap="none" spc="0" normalizeH="0" baseline="0" noProof="0" dirty="0">
                <a:ln>
                  <a:noFill/>
                </a:ln>
                <a:solidFill>
                  <a:srgbClr val="FFFF00"/>
                </a:solidFill>
                <a:effectLst/>
                <a:uLnTx/>
                <a:uFillTx/>
                <a:latin typeface="Tahoma" panose="020B0604030504040204" pitchFamily="34" charset="0"/>
                <a:ea typeface="+mn-ea"/>
                <a:cs typeface="Tahoma" panose="020B0604030504040204" pitchFamily="34" charset="0"/>
              </a:rPr>
              <a:t>ITEM</a:t>
            </a:r>
          </a:p>
          <a:p>
            <a:pPr marL="0" marR="0" lvl="0" indent="0" algn="ctr" defTabSz="914400" rtl="0" eaLnBrk="1" fontAlgn="base" latinLnBrk="0" hangingPunct="1">
              <a:lnSpc>
                <a:spcPct val="105000"/>
              </a:lnSpc>
              <a:spcBef>
                <a:spcPct val="0"/>
              </a:spcBef>
              <a:spcAft>
                <a:spcPct val="0"/>
              </a:spcAft>
              <a:buClrTx/>
              <a:buSzTx/>
              <a:buFont typeface="Wingdings" panose="05000000000000000000" pitchFamily="2" charset="2"/>
              <a:buNone/>
              <a:tabLst/>
              <a:defRPr/>
            </a:pPr>
            <a:r>
              <a:rPr kumimoji="0" lang="pt-BR" altLang="pt-BR" sz="3600" b="0"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VIDA NA ESPIRITUALIDADE</a:t>
            </a:r>
          </a:p>
          <a:p>
            <a:pPr marL="0" marR="0" lvl="0" indent="0" algn="ctr" defTabSz="914400" rtl="0" eaLnBrk="1" fontAlgn="base" latinLnBrk="0" hangingPunct="1">
              <a:lnSpc>
                <a:spcPct val="105000"/>
              </a:lnSpc>
              <a:spcBef>
                <a:spcPct val="0"/>
              </a:spcBef>
              <a:spcAft>
                <a:spcPct val="0"/>
              </a:spcAft>
              <a:buClrTx/>
              <a:buSzTx/>
              <a:buFont typeface="Wingdings" panose="05000000000000000000" pitchFamily="2" charset="2"/>
              <a:buNone/>
              <a:tabLst/>
              <a:defRPr/>
            </a:pPr>
            <a:r>
              <a:rPr kumimoji="0" lang="pt-BR" altLang="pt-BR" sz="3600" b="0" i="0" u="none" strike="noStrike" kern="1200" cap="none" spc="0" normalizeH="0" baseline="0" noProof="0" dirty="0">
                <a:ln>
                  <a:noFill/>
                </a:ln>
                <a:solidFill>
                  <a:srgbClr val="FFFF00"/>
                </a:solidFill>
                <a:effectLst/>
                <a:uLnTx/>
                <a:uFillTx/>
                <a:latin typeface="Tahoma" panose="020B0604030504040204" pitchFamily="34" charset="0"/>
                <a:ea typeface="+mn-ea"/>
                <a:cs typeface="Tahoma" panose="020B0604030504040204" pitchFamily="34" charset="0"/>
              </a:rPr>
              <a:t>(30) – Página 96</a:t>
            </a:r>
          </a:p>
        </p:txBody>
      </p:sp>
      <p:sp>
        <p:nvSpPr>
          <p:cNvPr id="89091" name="AutoShape 7" descr="data:image/jpeg;base64,/9j/4AAQSkZJRgABAQAAAQABAAD/2wCEAAkGBhMSERUUExMWFRQVFxcYGBQXGBcXGhoXFxgYFxgUFhQXHCYeFxkjGRcUHy8gJCcpLCwsFR4xNTAqNSYrLCkBCQoKDgwOGg8PGikkHyQsLCwsLCwsLCksLCwsLCwpLCksLCwsLCwsLCwsKSksLCwsLCwpLCwsLCwpLCwsLCwsLP/AABEIAQUAwQMBIgACEQEDEQH/xAAcAAACAgMBAQAAAAAAAAAAAAAEBQMGAAECBwj/xABNEAACAQIEAwUEBwQHBQUJAAABAgMAEQQSITEFQVEGEyJhcYGRobEUMkJSwdHwBxUjkhZicoLS4fEzNaKysyRDdKPCF0RTY3WEk7TT/8QAGgEAAwEBAQEAAAAAAAAAAAAAAQIDBAAFBv/EACkRAAICAgICAgEDBQEAAAAAAAABAhEDIRIxQVEEEyIyYZFScbHh8BT/2gAMAwEAAhEDEQA/AIZZdvQUMXFQzYn5UG+Mrw5Y2z6uE0kHOoO1cd1QiYwUVDODzqTjKJZOMjsR12q+VbEq1ItRbZVRRxa9SJHWwwrsNU22MkYErr1rV66qTsY5y1w63qU1rvK5NnUQHDE867jgtzrvvBWCSm5SYKRKK4dR0rWeszVNJjHGXyrlrV2XFcECqqxTkaVp2FaZh1/H5VG1uv69tVUGT5R9nDpULxVOa1lqqdA4pgjRVru6KYVGwFVUhHAHtWqksK3TWLxI5yaEY1YcRwNuRHuNBNwGTy99Xc4+zDHHP0KQa7E1dvhWBIsbiue4PQ+6jph5NHa4mpFxlR/Rza9j7q2kV+VBwTGWZomGM8zUg4getDnD+Vc935GleOLHWdhy8R61IOIil/0f9WrpcJfapvDAss0g5seKj+m+dZFwdjyoyLgPWoy+uJVObAjifOtjFGj/ANxqP0ajbgtJ9mMpUiJcSa2cVXY4TbnWLw0Df30t4/AfyIxL+vwFWrs12GmxQDv/AAojtcXLD+qvMeZ9lddh+yq4ibPIP4Udjl6k7KR7Ln2DnXpHG8cIYrhgl/CGtcLf7WW4uAPOvS+P8eLjzkeH835slLhD/v8Af+Cn8RwvCcCQkxZ5LA5buzWPMqllHtqCPG8DnOQHu2OxPex/FvD76oMnDnxUzOWZpWJJLabeR6C1QYzBFPCwANtR+ufn5VqXDriv4PMeTJ3yd/3L3x/9nDopkwrd6u+Q2z28raP6aH1qjM5Fejfsm44zxtC7E92bLf7p2Hs1HuqH9qHZYKPpcQtcgSqPPQSet7A+oPWpZfjxrlE3fF+bJS4TPPmkqLPUyZulSNEDyrB1o9ztWgPNWUT9G8xWU1oGy1YjBxqBdFGg5CgHhU7Ko9gphNETa4OwrUXDyx2NqrLGefDMn4Fwwq9B7q39HX7oPsFOl4SPuk+2uThUX7NzUuDKuarwJzgwR9VfcKiPBRvcDy3p7FLdrZQPZUjy+lvT5UyjJdE3kgVGfDWvp8KOPZaQPh1Yov0m2QkkgE2GR7AlW8S6f1h508aRcwZkzJuVsoJA5XIO+lS/v4NlMsbuUxAnQr3SWsR4TZfFfmfStcIprZiyZWn+JWMR2dkVUK2kLySxhIw5bNCbNcW9ul9K4w/BpmZlEMmZSAyiNyQTsCLaE1aExcRCju3IEmIexZf/AHi9xYCzAaaHQ63rvEzh++/hygzxwIQGQAdyRqLKBqFA25mjKMPYscs14K/g8MDIIyqq5YJ4wRZibWYWJGum1F4/h/dA5jDm7xo1QBi7spCtkUp4gGNr7XBGpoybDh8W2JIcAyrJkut7ixsDa1rj3UXjsWk5DSxyuyTmWNi4UqjEMYMyi+S4NuY06Vn+vE7tmp/IyKqWvOkJRgyGyNA4e2bL3TXy7ZrZb2vpeicJwfvO8/h5RGrliyMACgzMl8tg1uRtTM41O8jcRyL3SToApjUFZyTeyrutz62BNzeg8LMqRxLIJXaOLERZg48S4jVnbMCS4+NT+nDe5Mp/6M0lqC/gUNhlyLIUIR/qsUIU32Aa1jXGLwgiIEimMkXAZSpI6i4p2/Fm/hHK4MYgBS6CI/R2BVtEzkm2xNhc2pXxKOGRv+9y55XtJIWAMrZmCAAAC/Pc+yoyxYktSbNOLNlcknBI9M7CYUJgoyN3LOT6mw/4QtJP2oYlCIo2uT4n0JFhaw22u3P+oasHYqYNgocuygr/ACsV+QFIf2r4RTh45LDMsgAvzzA6X9l/ZXtJJY0l6PmptvI2+7ZUuyeLdEtZCg1bMVHOxFzqSQTt/olx8IZkQfWYt7s2goVZBmsCVN+fv5Vp+KMsjMLN4coJA8PmoGmnTWoqxnRY+w04w2P7vNcMMt/6wube4NXrvFcEJoJIzs6MvvGh9hsfZXl/7PeyYmK4lmvYk26HY+p3FerYiYRxsx2RST6KLn5VpitbI3vR86fSn9p39f1atrMTuL0zgePS638K+/W9MYWQ7KPdXl+f0n0ql+O5Fdv/AFfnW6tOQfdFapqfoXmv6iwYXgeYA3e1hrnfp613PgY05vfp3j/HxVYsU9owIxsBc8hoNPNvKkTw3O3OtbgePHI60AJgy27P6Z3/AMVEDs6xFwJP53/xVZuHcIy2Zt7bUQ3EogSoNypsQBz6V3BLs77G+imJ2XlOpJQf1pGH40xbs1CFJznTo8h/GmmLnVza+vQ2qfB4NihDaW0It8q5JPoVtrspU/DkH22AO13b86h/dd00uTfk7HT0vU3EIcszLe9jp6b28qjVrLTuIqmDy4C2xbb7zfnRuHRSPt//AJH+GtcLiCWGbX5++i4ohl05H20koaGUyM4RG1Bf+d/8VdLw8cy/87/nUiDxev8Ar+dGYdbkgjUHTzqLxllkF8XD16v/ADv+ddPwodX/AJ3/ADp1FgjfapBhdbc6hLEzTDMisvwsdX/mb86gk4X0ZgetyfgTY1ZJsIddNvlXDcPNReKRqjmicdheK92xhfQOdOglAsyf3lCsPQ9RTXtzxKKODJJGJc4JCG1rKLliT529ppDiuDN9ZRc6XW9swGoIb7LjcH5aEIu1WJmmMbMe8WNcp5Pe9/4icm2FwLHfnXoYcjUOLPL+TjufNFOXCI7Z8wVTa666X3FibkDau+KZNkB0G5Fteeg2osQGVjawNtzf62+w6C9dDh57vTrz29SaazKhn+zftouEk7mU2jc6MfsseR/qnryPrp6F254wPo/codZVuxH2YvtE/wBq2Uf3uleOw9nHc7+Ebty9L7Vf+C8CYKucHKLWzXubCyk31CgAWU9Bfanc3xpD4oLlbFOC4OPtKQT+gPdan2D7OA8jVhw/BQRqKNw+G7o2Oq9aSONs0zzJaQj/AKOCsq13XrWVT6zP9whnxgYKi/VUAeptqfPWjsDw4J4m1c6hfuj86gwyrGpmYeSDqbb++/xqbhjsfE2pbU/6dLU3klegfjHFe5bU2AQu3x/AUiSJmjzR+F3u19gC2vt91IO1Hb2A4icoJJIsO0aTSoqFFLEpYBnDSDMCLqOXOi8V2tylRErSl0DoYwWDKQCCLDQWI3tvWXKne+jZgppcewzCcJmQiTETAufCEjFkued3BJ67Cn0U0neJZjqVFuVuelUSDtsWaESxu08zlYcOuUMbMQXLOwVUuMoYnUq1tiQ37J9oIsXIZ42K91dTE9g6ya3DAEgi17EGx9QQBFNLlQZzTfFvZNx6HLiH87H30AelPO0kZd1kUAgi2muo5H30oERsdNjr5evStdmNEIjNHw7X53qPuCBc+49a1LI4jZo4+8cWspZUHiNrs7aKo1J3OlgLmh2HoIcH02orDE5r0Dnewz2DW8QUsVv/AFSwDEWtqQPSpoJddNT61NoYe4eQEHfMOVEqwNmUn20uwMfi1YjqL/Gjlj8RXpz9aQPQZJEDY1i4MWrQH2STtcH22PzFTxS6DnyrqTO5NEMeGBqDGcEjktmXxDQMNGHlmHLyOnlRsRsxAHy/OsxEu1wf16UaQOTZWcZ2CRzcML9WjF/ejIPhQbdhmSxHduBvaOz+zMxX4VdO9Vuf4Go3zL/WHub8jTgsR8K4bADpcyLyk+svougX1UU9jw6nQih54I5hf7S7MNGU+tBLjWjYJMbg6LKNAfJ+hqkUhZSYzCGI9Vo7Rl8jUKyAixoaKUxtY7VRE2T/ALuHWtUR9IXrWUQCyRgQLDRFAGxtoNRf3eygeJ8R7vDzup8SQyuORzKjMNPUCpYwQ62J1UX9wqbiPDlcMpH1lIY9QwysLehqapj0fNvZ1b8I4oTuGwOvrM96t/7OuJ5MGrMC1ldBz0SVmA9P4n/CKRjs5Pg8PxHAyRSGeV8KIAsbsJljldi8bKCLZSDqedtwa9A4X2E+i8LjLg98invbEkWkcsy2GnhJUZhvlPKkzq4D4JKM9lIgxJbtJhs2ySQKAeQ7lWPl9ZmPtpV2Ul8XFY2F0fCYliDtmikVka3UEm1O+J8GaLiGGxiX7rwLI+V5BE6IY1aRE8WQqENx0YXBtSHsqNccrC08sMiBCCmkgY3GYc5Dh1ANjZ76608GnFNCSX5ME4ii/ubCmwzDF4oX52McWnvX4Vau0nFI34zFBMubDRIbxZGkBkkw7PnMaglmzMg20CjbWqvicDiG4dFCMLiLpPKxbu2sQyAAAfWvcNra2m/IW7HwlOLxY1VcxFMshVHZo2OHaJC6KpdVKmM3y3F2Fri1M3QEhl+zqSc4ARzK4aORlQOrBu7yowAzakBmceQsOVJ+0XFEbi2FgnGbDRBWePI0gZpEZsxjUEubGMDQ2sepqzwcakfM0oKjvH7oFcrCGyhO8U6hmIdrNrYi+4pDxXAMnE8NjgrtDZUlKKzmMqjRhmRAWyFSmoB1DDpeMMlzaKyhUEwv9mseIbBmOVJF7qQqmdWUiNlDZRmFyA2f+ar3hEjXQi9ue1IsDxSWTvGcFIzIe5VlKP3Sqozup8XibMwDC9rciKb4EnU79POul2BdDbCwgsbm45dKNeVQwJt6n3UobH93q+nKw5+nnQE87zXN7AbKNv8AWpNMZFmmx6nKV11tflrWlxh9xFLINVUdCNaNkGhtUZN2VUVQSZiJKkxMxy71EG1vW528JpbYKOnmuNQD57GokxbL5joaiEmlQzTWUmqxsLSonxZWXWNsky6+vkeoqLB41ZgY5Vs40ZTz8x+tKTpP4i3MC48q1xDGhskim0g5jmPPoR8Qa2RM0kNsPi2gkETm6H/Zuf8AlP6+dHySXpYHXFQ9G/5WHP0PyNd8JxhdSrfXQ2b8/wBdKcQOvW61WUQEfCAXKE8lX5VPh8bndhbYnXTkdPwrOCZtL/dHy6VFgF8bHQDQ9LAE6n3VFFGNSfxqOaFXRlYeFgVI6gi1eczftsj8UwwzNglnGHOI7wZyxVnzrBl1TKpP1r7c9K9HhlWQKym6MAVYcwRcMD0INxVKEPLcPEYZniLaxsyk7HQ2v6EWPtpXxzh5aa6xozsBGZCLsUzKwUm9iLgbgmwte2lIOFyYibiGOw5xuJAiXEd3I08nhaOVUR5GvqoB8Xlen3Fe0xjxEqCAzS4aCOabLIE1yxs/dq0ZLgZwxOhtc20rGsEoP8WaftTW0elcMwiqrGw21sAL2623pUeCwyfZIc/aXQgGkHF/2gPHjTgY8K0pdFZGSVFLq0Xejwull0uD4thfXYqJu3YxPCsROizRtG8aSLHMI5FV2AVkm7s3BvYjKDo2vWrxtk1NIsuP7FyxLnjIcb2+17jv76V4fEMGAIKkG2mla/8AaUuFwPDiYJGixCuC8mIzyLklyMXYxfxNGzfZ6WFqr3aXtmJMPFOY8VEpxE8bJHiBA5MYjYK5EJYixOmmU5hroR0cCTC8za2egYLChvn+vOjpZlXXQKNrdB+NUfinaqdeMQYVAFhBMj+MjvFeJmJew2Rc5CWNyu+osvwHaNe+4j3n0m8Ad3D4gTIBHKE7uGMRoqXZlAbWw02vT8GJyLZisW0jXY+g6DpRMEndpd9+S9fM25fGqzw3tJeNpWwxAXC/S4175WWVFbK6ZxEMrIdwQdQRzBKzEftOUxJM+EmyPI6F+8QrdQpOVsgzsAwOWygaam+hcGzlJI9LTFnwkDce72UX9P026fOqbwbtv3uOOC+jyRMqllLlczWUPZowP4d0Nx4m5A+UMv7U41Dyrhy+FhmSF5xIAxZg5DJCV8SeE6lgTptfTO8LvouskaPQop7nyrWKmAG9Q4KcOM62KMAysNirC4YeRBB9tQ4iMM2u1SUUOycYtNhUGNnGU+ddwpdiFW2XntXGPAKnTblVUlaFb0KJ23oI0XKhGlQOmlakZmFcFxeSUfdbQ/gff8zTTGDusQr7LJ4W9dr/ACPsNV9L8qsHEP4mFDcwA3tGh/GmFG+Wsqr/AL7l61lcdRb8CwBXl4bfC9A9oHP0TFLGNe4ntbr3b2+NZ3iqUJvy035fCmWKkC72C26X+HOkQT5jg/3C/wD9Ri//AFZK+hOxAYcMwYbf6NBfr/s1sPdaquP2P4ZiUE7jBtMMQcJZLZwpUL3v1wmViMtr2531r0EgAAAWAGgtsB5cgOlM2Cj5zwHCRieK8SiZ3QN9LGZCRqcQoGYAgOmtypIBt5Uf24ilwuJh4lDyKq9iCD4PBdlP1ZIPDp92/wBoVZh+yru5p2GNlLzo6SSGKLxCYhpLC/hJPMddLV3xfsAkudVmljR48PHJGixlWXDDKhJYaPZU8Q2sdwbUjkr7HUXXQnlmEnabCsCSHgiYE7kHCOQT52tVP7NKf3TxQ8rYL398aumP7H4qTjEUscU8eHRIou/hKAxgQ92HXM31VJANxqFbSrTF+yqCLh0uCSZwJXR5ZsqFm7sgqgXZVBA533603JULTPLO0v8AuvhH/wBx/wBVKsP7ab9xFc3P0iXfX7JsKfcQ/ZfHLhsNAcVIFw3eZCI47nvGDG+vKwFEdquxH06NRLM6BGZvCqEuzBVzEH6uzGw08fkK7kjqZVeIsP6RRE7dyb+zDTUJwLDrJxHi0bA5JBOrW3CtiVBYX5r9b1UVa+IdlE+lx4wySZ4lRGXKmWQAFGv9zOrMDba9xysBguycYlxL97IxxiSpICsYA705iwtzB1A0FG0CmV7s9NNBFxHh8xIMEOJkUXNr92Uew5q2aNx7fvUhx/8AubDf+LxX/Shq8JwNQ0paWaR5oPo3eP3eZIrKthYAOxCgZm1t1OtcP2FhbCphTLLlSV5Va0d7yIqshGxHhBvfrXOSQeLZCin+kUwX630eTL/a+gi3xtVT4f8A7kxP/jMN/wBKSvV8H2VjXHjiHfSd4FCtHlTKxEIhJvuL2DWA0O2lQf8Asxw75x3siYaWZZnwqhLF0DAZZfrIniYZRf10Fp/bG6H+qVWP+wiMOG4XNv3EfuK3H/Daj8MfHRk0iRx6AAKAABoAALAAdALClXD5tS5PPbyrNuVmhapFga1qGbDdRpUqvpcVzLLpU1aGoTcWUXpXNsKPx8l2pdOa2w6M0+zlSb6U/wCHHNh3XpmHwv8AjSaJQBc034K38GQnqx9yiqIR9Fd7yt1ru63XWAuU+JRfrLsL6+lbwc4xUNreNNvw+GnsqXiGDEsIPPKL+7Q1XeGTvBLfpoRyIpPI3gc8OYiTz1v6fne1NM2uvt/KhQi5i6a5hr69f1zrsQMzeVBaOewbE4hbGwub0tjxd2Y2A5e6nEuDABuefpQEjJHGToL3+O1JIeIFhJ5ORNj0/wAqmmeTX623nW8Ji1FtzU0uMHi0Pw/OkTGaE0czbeL41LJjSF1a/lUcXEAXI10qPHzpmubcvLlToVkeOxX8I3AtcbevnQeDmBcDyPyojiSBozl8ttaVx4R0e5FwL6+W1MmCjkrpeisJHd9etgKjh4ex3YZaZyRgNmB1NvDbbQCuk0PFMKmXUKKY4CLnyHKli3vt6npRgxOmVOfOocbKc/BFxeTkKzB4M2HKuUwLs1yRp60YoZd7VS9aFafkLwrW8J9lbkbWomxAsWJAtz/DzPlVW4vJiWxcEqXEKaMtwNDcMzR8za1ufhtYXqTW7GvQ0xv1jpQI31phjVtre96WyCtcejPLsySW+g2p9EMmDJ5sP+Y2+VI8Phs7BRuTb/OnPG5fqQp5af8ACo+dOIJqyn/9H0+8ayhQbQTw3H2QKddBp1FvnU54aG1AuDrr06Hoajw3DFNtxYD5U2giyfV2O4/9Q8/Kp/qD0RYKMLyt5flUss4B0rbjNt+vWhX0JvQtrQBRxTGMdL2u1rDpSzGtoFuN+fSp8VPmcg6efQetRw8NzSXvcfh60j2yq0ZHIB1Psroz+RFNYook6fE1KZIbfVF/SgkgNlKV8shGu/rXOPYG+tM8VgwZmIAFzfYitz8CVlvn92vvp72d4FeDU5bA78qPttn+H40MUER0OvVdT7a5lxpfS1vP86UKD8WF+xa5G3IVxhcKRqfrfrWt8PwpBuNf1yqwpkyXFr21JpW6GsVLIApHO1c8NgJJ+FRlM7eHa9M8TFIkD90AZchKg82toKEnWgx9skOGPWq32mmxJRPot3s4zlbEEAjwgncHUG22moozs7JPNCPpV843QjKGHJ2A+sDrptptQ3bTjUsEadwoZs659M2UAghDbRS2oF+lKm6GdDrB4Xwhzq1r3P2eoUfZG4PPTW9VLtf3zp/2Yto2Ysum2q2P2lBGttLVYMVjkjgGJnb+C4UlADlDMNDk3cnnfQb2GpoPtFxcLEZEGZQt8x0U32AO7ez30cbsSQGnGQe5jeyvIui6CzAeJTbQWIIHX2UQy1VsBNHPEJ5fDJA9nbNYAjxI4A+zlA9pGu9XrhPDs695JYR777+37vnzq2N+Cc/ZPwfDiNGmfTTT06+pOg/zrng0RllaZuR09TyHoPwqPF4lsTII49EH4faPl0FPsPhwihV2H6ufOrkiSsrVq3RANIMpjX0HyqAmxrEXa3QXHsFSFriw3+VSexiCWUXsPrfr31zNgtLk60TDhsg11/W1LuK4gi2U6g3pelsK30IMbgCtzzJ33vXeAgP1iCQfP8KP+l5lNxY+Vaw7Aiw+VIkM2/Jtk2ABN/17q7GE1Got+tNaZrGFFufOoippkLZVeISHvDl16aXoHE4SVhuffb4CrdNgQTqPdpUXdIn3R5n/ADoSW7Q6kVbA8Pa4uCwHsHvp4/BkdcykXG6DQfrzqTF8SjA019Nr+tKpOJvsunpv6V37gt9BM0+QgWsANuftrIw0p8O1cQ8PLi7GxttzpzhcJlTw6G1K/aGTo4wsAQXA153oPtbxv6NhmmjTM4KjIb28X2jbl+Y2pjhZr+GUZT1/Gh+PGONRnkQd4cqXIuxPIDnpSV5Y1i7hzPiYI5B4FK+HLe55FWcbDTUDXzBFqXSdvcIkDFcwAYIFC21uLtcaZeebfnamkfFJIye6GbWxA+oLbeLbMNrLc7C2gpHiuz2ExEbscoZpD/sbKCbeJFTxZiSW6m45UGkkNYy4lAuIibMA0L+IsSyRxsftqLhn53JsASTcXaooOGJkjVf4mZf4ZPjJSwuqr0HUDbc6Gu3CthDg8+SLLlDtZpTYhsjgGwYW2OpHIG9KMPwHEfQ/osLsLtcSWyFsv2CRqLa7nblvRgqAybjHZWGOIiRlizWvHGAzaahiNjbmvQnXQUDwbCYrPDCjZsOoyMGIGmY2drbsNANzb1FWXB8CCKjYh8zsq3CXLObC5G7H2DTrVRg4rjYHxEZifw3eJQhYRuCLLp9goA25vkJ5XqsqpMRX0ek4Hh6xLYbnduZ/y8qMijLGwpf2dxrYqCOQoULDVSCLG9uY+NP1VY1860J2rItUcfu6t1H+8vKsonHUTeEHyHyqSFOZ3oeJb2HkPlRGILZSFIDEHKSLgG2hK3Fxe2lxUkccySjcmwB3PpuaUcQ47hgCL5z/AFf8W1eacW7RYs4hosXZXj+wgsluUsY+0rdT6eVMsJMsotex5Ec/T8qtDHGXYkpNdDiTjIOiiw9bn36CmHDuJ+IZl09g+dV0QlTRUL2/V/iausMPQnOQbxPjs6uTbKh2trp/a5mu8HxsuNWI9SbfGpcNiLixFwd77VDiuzqOc8Rsw5a8+QP5131xR3KyTF5m+qSfS9Rw4NyRm0vzP42pYZ5YWs4OnW/xppg+MBrDnU5YIvodZWgh+DBRdm9gqX6EqjRRf40YkbOuwPT/AFFRy4dvtC2v4dayzxygUU1IEBPh9BTXDHlS5LeH0FMYYjaojE30cMLaHyqs9q+wYxfdlJTE0ZNrjMNSD1BBBA61YEYhhY9aYRYrkRTRpnW0I8O0saLEyq2VQBY5cyjQlbn3jcXHUEqOy3Z4YEykI7ox1zZSUFgbgjffX39RVr4oFMbWBLKCygGxzAHLYnYk6e3XSqn2D7SYjGiVJLRMpzFgmvIWUNopAsDcMRbzoNVoZO9msPwZMLJiZESRnmu6Rs6Xzm7gxZQXJzAWIvYb9aW9ne0+MxUM8RFp4yzLljNyxLMoBPhisxAJbbUc6ccB4Hikx84dv+zMLqQ/jy3IRL/WFrG9iNjbQirZLgECgJZSuqnz53A3B59fUA0VGzmym9jMPPJCTiEeOQMUOhVpAOZYnMANrC3S9WlODApl+oNxl3DDUMPO/v50FgO1mHLzIpvIj+KNbsQ1lDKLC7eINqB+NSTY+aTb+EvsZz7Pqr7c3oKpFqqFd2a4X2hizSQBl76JiGQHa/i0PMXzabgAXoks0hpBgOwKLi/pSvIpOYlSQQxf61yRcgnW2mvlpVvjjCiwrot+TmvQN+7z1rVGZqym5AoHwJBAOt7D5VK4ub0NhZcsY20UfKuYrd2SOZ5+X6NK2ATdsOx642LQhMRHcxS9OqPbeNuY5bjofLsHiXjdkdSkkZtJEdwRzHUHQgjqPI17XHOAN/8AXnVZ7ddjfpaieCy4uIeE7CRf/hP8bE7XtsdOhkpnOIl4fxFZBZvf+B8/PY0RLhSu2o69KpfDseTcgFHQ5ZIyNVOxBB5XuPgav/ZeB50zHwxi4zN1G4F/rDzO22tb45E+yDiRYeJz+Z/CrJw7hTmxN7eenwrhOM4OE5UcSydIwZXv6Rg5fhXUj4jE6CAxp1mfL/5MVy395hSyyI5RDMdgY3XKTFflm3+DAikuE7HETAtolrtY3ufu5unPlp0o1+xMbLZnKkj/ALpI4/aCVZ/exoHD/s+iRs8s+JxDBQgEspyZAQQpRLAjY2Olxe1ReWkPxG3EuJ4aMZWlAtplUx/JtKHw2Ph3R5Lf2NPeoC0VJhEjisiKmmyqF+VLnYn3/gKl937B4EErlpCQuVdMpuLnTW6j6uvmaa4WYhdaUq2q+gpvhR4ffUX3ZQ3lDEEcqLkwhupFB/Rxy0ozK65dQdqCZxxNhz0Nc9xdbagjUNzB6i/y5jSiXxDA6r7q1Hi9/C1FtHIr2H7TRfSngNzMqhSqi4LXLDLz2PPYm1+dNWimf/5a9BYv7WPhX2BvWhBwTDHFfSu5Pf8A3wWHK1yt7E2AF7ch0FN2xDck95tSJ0OV3h/YGGHEtiVLh2DArmzDxG5OoudbnUnc1YkgVfzNcEudyB6C/wATWBAPM9TrR50GrJy9aLVCXrkyUOYyiTZq3Q3e1uhzDxFkbAi9reEb68hUWKkIyhWAAN9eftrPpgaKxG6jY+Qofibju/7v4VaRNEaYm+u19Rb8a2OJEKVubndr6+z20rw8rWAvy2rIprub8tvfUpaKJAvE+zUM06zAtHLsxS1nFt2zAi4Gl+enQU0w3CofqvmmtYASMWUDyT6g9AKDknyuNdPWiIZ/Ed+tLzl1YOC7HuGkKWCqEUXAVVCjQ+Q6UY/Ez4QDY3JNvdalGPxRVbZr3t+P4UPhJiWYnUa2+X5Uil5YeFlrxMwYWB130oPGY63hudrm2/TnSWSdtGzWIFtBvuP8vZUU/FM6ruDY66ajTp7atF2iTVMZjFFvDn8rECuO7JXUjS5sN/ifK1KsNLawB1PP0o7DyePU3sxFutzoKW9j8VR1ElwLKdOewo/DTAaHkDfy52NQ4uexIAItbS24NcYbCWTMbkudt7AfgTVq0I0S4KfMNTc3/wBKOxeJPeIgt1PoDf8ACk0C5X8OpW9x0P6NExuTLmPJCb+f1RUZOmdQzixRa9yPZU6PZSaRpiCp9aOnmtHvUHPYyid4PF5mbS1qJaSlPDJfCTRL4iklk2VUAlpKiaWhWxFRNPS8yqxhbTVw01BtiKjbE+dHkx+Ad3tZS36YP0ayjbDxOIf9kmmuVfPl1oTF40ZRfQ8xTlY7RsE+zyOmhF9PjSKTBZmJIFj1Jr02jz0wGfHoq301vqBz/wBKgixKakMbnfp6bVFxHAEMVGQaXGpHrS2PAy3tdfj+dTcV0xubG/hOtx+Pto7BTrfU6c/fb8aqqQSHprruaNweFlXS467n8Km8a8lFP9h/i+Ih2sNLfr5fOulny2JOt25/rlSM4dzaxAJPNtPiKYDCPYfVvz8XP+WpygvZSEvI1kksgNwSfTS9CyNnsL6gNzA1IFqiMLhdlY9M6391qFiDFtdPLMPyopaFcU3ZHiOK/R43lKl8hHgBALFmCABjoNWGtVLF/tOxDMckcMS33GJgZ/52YAf3QD0NWbtPh2+iSMctg0Ox11mj5VSpXTEw8PjOLjc4eKa8BLys0pkkeCERFSGLAxRnoLjkK0Yopq2QyadIIwXbdoyzrmVhncquIgmz37tpCVaTTwxHXK7m58ete2tKhXMTYAC2+m/u3rxrtLwWGIcQzYdMOYpXTBsqmMyxmKfvBa9pUVQjZ7aE2vravTUDvEc6jKDp4hypPkycUqBiipPbCpZ1AJD6sb78gNdbV0mPVgLNb3/Oln0RmOXmBtccx191SrhJLXFgBpqw5eysUt9s1RhELbFgtlBFqmxOLGW1x76RzYWcagL65x+VA2xJNrL/ADiisafkekiyQ4xVW2Ye+uX4iv3hVYk4diSd0/n/ACFRyYKfy05iUf4ab6o+xudeCyPxRfvCh34sv3qrb4Sccv8AzF/KoHgmHIk/20/KqRwx9ivK/RZH4ov3hUD8UX7w99V5sPN90fzL+FQHDT32Ue0H5VRYo+xHml6LN+9F+8K1Vc+iy9U95rKP1xB9svR6nim7uVDlsrqFY36gZT79PbSPjEbqx3q24/BCSIX+6PlVd4yhZL/aGhPXzrXRiKtjcRLa/wACAaRtxGRfs2B/WwppxSU5d6rUs5vvXOKYdnMfFHDWK6erfnU6cbZQ2mp8ztS9pGzb1w8nVvnXcUdbGUHHSNGVtOd/8qcYPjC/Wyub9ba263G1U36RyNyPU0bhMTp9qlcEw8mi5Nxy+qxC3UkflS7EcZb7Ca9RrrSc4monU3vY0nBIZSbLBPinnhaOUvZsviS1wVZXB1BF7qORpU/Y7DW+s9z1jwv/APCusLi5Adj77VPJjJDrl+A/GgrXQ7p9oXS9l8Mt7OwBBBKrhlNmBBAKwAi4JHtq5QdtBbKCbDlZT76rc2IfL9UH2A/KooXl3ye3KKDSl+oC/HosKdqlXNZmLMfE2VduQGtEv2qiYWLn3D5XqpjESMT4L/3RW4sUx0y7cso/AUPqiw82i1S9rY9s+n9kj5UGO10KnTMSedr/AAquTY+S/wBXbqo/GsGOkP2R6WQfhRWKJzySLJ/TFTzYH+yfwNDydqwft29VPv3qvnHvbZfn+NDyY1/1/pTLFEX7JFhm7RjlID/cb86G/f5++PahHypEZG5+4j41ycQelOoRFcpMbtxw/eB/ut+YriXjxPn7CP8A1UsbNa5GnpatJc7CjxiC2Hfvs9D8fzrdL87dPhW6akDZ9LKPAPQfKq5xeKxPQ8q1WVwpTeJ4YMDyqtvgxfetVlBhQL9FW9dLw5TceX60rVZU2xkRRgDZRf8AXKmcEIyggAXvyrdZQYyJMwI+qL6a6dL9KLyWA8/IVuspGPEC7+xHnc6mp48w1DDbbKNKysrn0MibDTnKWNib7WW3wF/jRrBmQm62AGmXf1N63WVKWh4lbxvFyDbLtfY28tuVAniBOoFj13/CsrKvBKiEmwYyFm1PzrRQ2vmNZWU4hmHIJsR+vSpcRhspv5dLVlZXeQ+COFO8JBNtL6Dp5bVGFykroR5jpWVlMA1Kwtt+Xs5/GjeHcN7xS2YjW1v0aysoSdLQ0VsJ/o8v3z7hWVlZUubK8U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092" name="AutoShape 9" descr="data:image/jpeg;base64,/9j/4AAQSkZJRgABAQAAAQABAAD/2wCEAAkGBhMSERUUExMWFRQVFxcYGBQXGBcXGhoXFxgYFxgUFhQXHCYeFxkjGRcUHy8gJCcpLCwsFR4xNTAqNSYrLCkBCQoKDgwOGg8PGikkHyQsLCwsLCwsLCksLCwsLCwpLCksLCwsLCwsLCwsKSksLCwsLCwpLCwsLCwpLCwsLCwsLP/AABEIAQUAwQMBIgACEQEDEQH/xAAcAAACAgMBAQAAAAAAAAAAAAAEBQMGAAECBwj/xABNEAACAQIEAwUEBwQHBQUJAAABAgMAEQQSITEFQVEGEyJhcYGRobEUMkJSwdHwBxUjkhZicoLS4fEzNaKysyRDdKPCF0RTY3WEk7TT/8QAGgEAAwEBAQEAAAAAAAAAAAAAAQIDBAAFBv/EACkRAAICAgICAgEDBQEAAAAAAAABAhEDIRIxQVEEEyIyYZFScbHh8BT/2gAMAwEAAhEDEQA/AIZZdvQUMXFQzYn5UG+Mrw5Y2z6uE0kHOoO1cd1QiYwUVDODzqTjKJZOMjsR12q+VbEq1ItRbZVRRxa9SJHWwwrsNU22MkYErr1rV66qTsY5y1w63qU1rvK5NnUQHDE867jgtzrvvBWCSm5SYKRKK4dR0rWeszVNJjHGXyrlrV2XFcECqqxTkaVp2FaZh1/H5VG1uv69tVUGT5R9nDpULxVOa1lqqdA4pgjRVru6KYVGwFVUhHAHtWqksK3TWLxI5yaEY1YcRwNuRHuNBNwGTy99Xc4+zDHHP0KQa7E1dvhWBIsbiue4PQ+6jph5NHa4mpFxlR/Rza9j7q2kV+VBwTGWZomGM8zUg4getDnD+Vc935GleOLHWdhy8R61IOIil/0f9WrpcJfapvDAss0g5seKj+m+dZFwdjyoyLgPWoy+uJVObAjifOtjFGj/ANxqP0ajbgtJ9mMpUiJcSa2cVXY4TbnWLw0Df30t4/AfyIxL+vwFWrs12GmxQDv/AAojtcXLD+qvMeZ9lddh+yq4ibPIP4Udjl6k7KR7Ln2DnXpHG8cIYrhgl/CGtcLf7WW4uAPOvS+P8eLjzkeH835slLhD/v8Af+Cn8RwvCcCQkxZ5LA5buzWPMqllHtqCPG8DnOQHu2OxPex/FvD76oMnDnxUzOWZpWJJLabeR6C1QYzBFPCwANtR+ufn5VqXDriv4PMeTJ3yd/3L3x/9nDopkwrd6u+Q2z28raP6aH1qjM5Fejfsm44zxtC7E92bLf7p2Hs1HuqH9qHZYKPpcQtcgSqPPQSet7A+oPWpZfjxrlE3fF+bJS4TPPmkqLPUyZulSNEDyrB1o9ztWgPNWUT9G8xWU1oGy1YjBxqBdFGg5CgHhU7Ko9gphNETa4OwrUXDyx2NqrLGefDMn4Fwwq9B7q39HX7oPsFOl4SPuk+2uThUX7NzUuDKuarwJzgwR9VfcKiPBRvcDy3p7FLdrZQPZUjy+lvT5UyjJdE3kgVGfDWvp8KOPZaQPh1Yov0m2QkkgE2GR7AlW8S6f1h508aRcwZkzJuVsoJA5XIO+lS/v4NlMsbuUxAnQr3SWsR4TZfFfmfStcIprZiyZWn+JWMR2dkVUK2kLySxhIw5bNCbNcW9ul9K4w/BpmZlEMmZSAyiNyQTsCLaE1aExcRCju3IEmIexZf/AHi9xYCzAaaHQ63rvEzh++/hygzxwIQGQAdyRqLKBqFA25mjKMPYscs14K/g8MDIIyqq5YJ4wRZibWYWJGum1F4/h/dA5jDm7xo1QBi7spCtkUp4gGNr7XBGpoybDh8W2JIcAyrJkut7ixsDa1rj3UXjsWk5DSxyuyTmWNi4UqjEMYMyi+S4NuY06Vn+vE7tmp/IyKqWvOkJRgyGyNA4e2bL3TXy7ZrZb2vpeicJwfvO8/h5RGrliyMACgzMl8tg1uRtTM41O8jcRyL3SToApjUFZyTeyrutz62BNzeg8LMqRxLIJXaOLERZg48S4jVnbMCS4+NT+nDe5Mp/6M0lqC/gUNhlyLIUIR/qsUIU32Aa1jXGLwgiIEimMkXAZSpI6i4p2/Fm/hHK4MYgBS6CI/R2BVtEzkm2xNhc2pXxKOGRv+9y55XtJIWAMrZmCAAAC/Pc+yoyxYktSbNOLNlcknBI9M7CYUJgoyN3LOT6mw/4QtJP2oYlCIo2uT4n0JFhaw22u3P+oasHYqYNgocuygr/ACsV+QFIf2r4RTh45LDMsgAvzzA6X9l/ZXtJJY0l6PmptvI2+7ZUuyeLdEtZCg1bMVHOxFzqSQTt/olx8IZkQfWYt7s2goVZBmsCVN+fv5Vp+KMsjMLN4coJA8PmoGmnTWoqxnRY+w04w2P7vNcMMt/6wube4NXrvFcEJoJIzs6MvvGh9hsfZXl/7PeyYmK4lmvYk26HY+p3FerYiYRxsx2RST6KLn5VpitbI3vR86fSn9p39f1atrMTuL0zgePS638K+/W9MYWQ7KPdXl+f0n0ql+O5Fdv/AFfnW6tOQfdFapqfoXmv6iwYXgeYA3e1hrnfp613PgY05vfp3j/HxVYsU9owIxsBc8hoNPNvKkTw3O3OtbgePHI60AJgy27P6Z3/AMVEDs6xFwJP53/xVZuHcIy2Zt7bUQ3EogSoNypsQBz6V3BLs77G+imJ2XlOpJQf1pGH40xbs1CFJznTo8h/GmmLnVza+vQ2qfB4NihDaW0It8q5JPoVtrspU/DkH22AO13b86h/dd00uTfk7HT0vU3EIcszLe9jp6b28qjVrLTuIqmDy4C2xbb7zfnRuHRSPt//AJH+GtcLiCWGbX5++i4ohl05H20koaGUyM4RG1Bf+d/8VdLw8cy/87/nUiDxev8Ar+dGYdbkgjUHTzqLxllkF8XD16v/ADv+ddPwodX/AJ3/ADp1FgjfapBhdbc6hLEzTDMisvwsdX/mb86gk4X0ZgetyfgTY1ZJsIddNvlXDcPNReKRqjmicdheK92xhfQOdOglAsyf3lCsPQ9RTXtzxKKODJJGJc4JCG1rKLliT529ppDiuDN9ZRc6XW9swGoIb7LjcH5aEIu1WJmmMbMe8WNcp5Pe9/4icm2FwLHfnXoYcjUOLPL+TjufNFOXCI7Z8wVTa666X3FibkDau+KZNkB0G5Fteeg2osQGVjawNtzf62+w6C9dDh57vTrz29SaazKhn+zftouEk7mU2jc6MfsseR/qnryPrp6F254wPo/codZVuxH2YvtE/wBq2Uf3uleOw9nHc7+Ebty9L7Vf+C8CYKucHKLWzXubCyk31CgAWU9Bfanc3xpD4oLlbFOC4OPtKQT+gPdan2D7OA8jVhw/BQRqKNw+G7o2Oq9aSONs0zzJaQj/AKOCsq13XrWVT6zP9whnxgYKi/VUAeptqfPWjsDw4J4m1c6hfuj86gwyrGpmYeSDqbb++/xqbhjsfE2pbU/6dLU3klegfjHFe5bU2AQu3x/AUiSJmjzR+F3u19gC2vt91IO1Hb2A4icoJJIsO0aTSoqFFLEpYBnDSDMCLqOXOi8V2tylRErSl0DoYwWDKQCCLDQWI3tvWXKne+jZgppcewzCcJmQiTETAufCEjFkued3BJ67Cn0U0neJZjqVFuVuelUSDtsWaESxu08zlYcOuUMbMQXLOwVUuMoYnUq1tiQ37J9oIsXIZ42K91dTE9g6ya3DAEgi17EGx9QQBFNLlQZzTfFvZNx6HLiH87H30AelPO0kZd1kUAgi2muo5H30oERsdNjr5evStdmNEIjNHw7X53qPuCBc+49a1LI4jZo4+8cWspZUHiNrs7aKo1J3OlgLmh2HoIcH02orDE5r0Dnewz2DW8QUsVv/AFSwDEWtqQPSpoJddNT61NoYe4eQEHfMOVEqwNmUn20uwMfi1YjqL/Gjlj8RXpz9aQPQZJEDY1i4MWrQH2STtcH22PzFTxS6DnyrqTO5NEMeGBqDGcEjktmXxDQMNGHlmHLyOnlRsRsxAHy/OsxEu1wf16UaQOTZWcZ2CRzcML9WjF/ejIPhQbdhmSxHduBvaOz+zMxX4VdO9Vuf4Go3zL/WHub8jTgsR8K4bADpcyLyk+svougX1UU9jw6nQih54I5hf7S7MNGU+tBLjWjYJMbg6LKNAfJ+hqkUhZSYzCGI9Vo7Rl8jUKyAixoaKUxtY7VRE2T/ALuHWtUR9IXrWUQCyRgQLDRFAGxtoNRf3eygeJ8R7vDzup8SQyuORzKjMNPUCpYwQ62J1UX9wqbiPDlcMpH1lIY9QwysLehqapj0fNvZ1b8I4oTuGwOvrM96t/7OuJ5MGrMC1ldBz0SVmA9P4n/CKRjs5Pg8PxHAyRSGeV8KIAsbsJljldi8bKCLZSDqedtwa9A4X2E+i8LjLg98invbEkWkcsy2GnhJUZhvlPKkzq4D4JKM9lIgxJbtJhs2ySQKAeQ7lWPl9ZmPtpV2Ul8XFY2F0fCYliDtmikVka3UEm1O+J8GaLiGGxiX7rwLI+V5BE6IY1aRE8WQqENx0YXBtSHsqNccrC08sMiBCCmkgY3GYc5Dh1ANjZ76608GnFNCSX5ME4ii/ubCmwzDF4oX52McWnvX4Vau0nFI34zFBMubDRIbxZGkBkkw7PnMaglmzMg20CjbWqvicDiG4dFCMLiLpPKxbu2sQyAAAfWvcNra2m/IW7HwlOLxY1VcxFMshVHZo2OHaJC6KpdVKmM3y3F2Fri1M3QEhl+zqSc4ARzK4aORlQOrBu7yowAzakBmceQsOVJ+0XFEbi2FgnGbDRBWePI0gZpEZsxjUEubGMDQ2sepqzwcakfM0oKjvH7oFcrCGyhO8U6hmIdrNrYi+4pDxXAMnE8NjgrtDZUlKKzmMqjRhmRAWyFSmoB1DDpeMMlzaKyhUEwv9mseIbBmOVJF7qQqmdWUiNlDZRmFyA2f+ar3hEjXQi9ue1IsDxSWTvGcFIzIe5VlKP3Sqozup8XibMwDC9rciKb4EnU79POul2BdDbCwgsbm45dKNeVQwJt6n3UobH93q+nKw5+nnQE87zXN7AbKNv8AWpNMZFmmx6nKV11tflrWlxh9xFLINVUdCNaNkGhtUZN2VUVQSZiJKkxMxy71EG1vW528JpbYKOnmuNQD57GokxbL5joaiEmlQzTWUmqxsLSonxZWXWNsky6+vkeoqLB41ZgY5Vs40ZTz8x+tKTpP4i3MC48q1xDGhskim0g5jmPPoR8Qa2RM0kNsPi2gkETm6H/Zuf8AlP6+dHySXpYHXFQ9G/5WHP0PyNd8JxhdSrfXQ2b8/wBdKcQOvW61WUQEfCAXKE8lX5VPh8bndhbYnXTkdPwrOCZtL/dHy6VFgF8bHQDQ9LAE6n3VFFGNSfxqOaFXRlYeFgVI6gi1eczftsj8UwwzNglnGHOI7wZyxVnzrBl1TKpP1r7c9K9HhlWQKym6MAVYcwRcMD0INxVKEPLcPEYZniLaxsyk7HQ2v6EWPtpXxzh5aa6xozsBGZCLsUzKwUm9iLgbgmwte2lIOFyYibiGOw5xuJAiXEd3I08nhaOVUR5GvqoB8Xlen3Fe0xjxEqCAzS4aCOabLIE1yxs/dq0ZLgZwxOhtc20rGsEoP8WaftTW0elcMwiqrGw21sAL2623pUeCwyfZIc/aXQgGkHF/2gPHjTgY8K0pdFZGSVFLq0Xejwull0uD4thfXYqJu3YxPCsROizRtG8aSLHMI5FV2AVkm7s3BvYjKDo2vWrxtk1NIsuP7FyxLnjIcb2+17jv76V4fEMGAIKkG2mla/8AaUuFwPDiYJGixCuC8mIzyLklyMXYxfxNGzfZ6WFqr3aXtmJMPFOY8VEpxE8bJHiBA5MYjYK5EJYixOmmU5hroR0cCTC8za2egYLChvn+vOjpZlXXQKNrdB+NUfinaqdeMQYVAFhBMj+MjvFeJmJew2Rc5CWNyu+osvwHaNe+4j3n0m8Ad3D4gTIBHKE7uGMRoqXZlAbWw02vT8GJyLZisW0jXY+g6DpRMEndpd9+S9fM25fGqzw3tJeNpWwxAXC/S4175WWVFbK6ZxEMrIdwQdQRzBKzEftOUxJM+EmyPI6F+8QrdQpOVsgzsAwOWygaam+hcGzlJI9LTFnwkDce72UX9P026fOqbwbtv3uOOC+jyRMqllLlczWUPZowP4d0Nx4m5A+UMv7U41Dyrhy+FhmSF5xIAxZg5DJCV8SeE6lgTptfTO8LvouskaPQop7nyrWKmAG9Q4KcOM62KMAysNirC4YeRBB9tQ4iMM2u1SUUOycYtNhUGNnGU+ddwpdiFW2XntXGPAKnTblVUlaFb0KJ23oI0XKhGlQOmlakZmFcFxeSUfdbQ/gff8zTTGDusQr7LJ4W9dr/ACPsNV9L8qsHEP4mFDcwA3tGh/GmFG+Wsqr/AL7l61lcdRb8CwBXl4bfC9A9oHP0TFLGNe4ntbr3b2+NZ3iqUJvy035fCmWKkC72C26X+HOkQT5jg/3C/wD9Ri//AFZK+hOxAYcMwYbf6NBfr/s1sPdaquP2P4ZiUE7jBtMMQcJZLZwpUL3v1wmViMtr2531r0EgAAAWAGgtsB5cgOlM2Cj5zwHCRieK8SiZ3QN9LGZCRqcQoGYAgOmtypIBt5Uf24ilwuJh4lDyKq9iCD4PBdlP1ZIPDp92/wBoVZh+yru5p2GNlLzo6SSGKLxCYhpLC/hJPMddLV3xfsAkudVmljR48PHJGixlWXDDKhJYaPZU8Q2sdwbUjkr7HUXXQnlmEnabCsCSHgiYE7kHCOQT52tVP7NKf3TxQ8rYL398aumP7H4qTjEUscU8eHRIou/hKAxgQ92HXM31VJANxqFbSrTF+yqCLh0uCSZwJXR5ZsqFm7sgqgXZVBA533603JULTPLO0v8AuvhH/wBx/wBVKsP7ab9xFc3P0iXfX7JsKfcQ/ZfHLhsNAcVIFw3eZCI47nvGDG+vKwFEdquxH06NRLM6BGZvCqEuzBVzEH6uzGw08fkK7kjqZVeIsP6RRE7dyb+zDTUJwLDrJxHi0bA5JBOrW3CtiVBYX5r9b1UVa+IdlE+lx4wySZ4lRGXKmWQAFGv9zOrMDba9xysBguycYlxL97IxxiSpICsYA705iwtzB1A0FG0CmV7s9NNBFxHh8xIMEOJkUXNr92Uew5q2aNx7fvUhx/8AubDf+LxX/Shq8JwNQ0paWaR5oPo3eP3eZIrKthYAOxCgZm1t1OtcP2FhbCphTLLlSV5Va0d7yIqshGxHhBvfrXOSQeLZCin+kUwX630eTL/a+gi3xtVT4f8A7kxP/jMN/wBKSvV8H2VjXHjiHfSd4FCtHlTKxEIhJvuL2DWA0O2lQf8Asxw75x3siYaWZZnwqhLF0DAZZfrIniYZRf10Fp/bG6H+qVWP+wiMOG4XNv3EfuK3H/Daj8MfHRk0iRx6AAKAABoAALAAdALClXD5tS5PPbyrNuVmhapFga1qGbDdRpUqvpcVzLLpU1aGoTcWUXpXNsKPx8l2pdOa2w6M0+zlSb6U/wCHHNh3XpmHwv8AjSaJQBc034K38GQnqx9yiqIR9Fd7yt1ru63XWAuU+JRfrLsL6+lbwc4xUNreNNvw+GnsqXiGDEsIPPKL+7Q1XeGTvBLfpoRyIpPI3gc8OYiTz1v6fne1NM2uvt/KhQi5i6a5hr69f1zrsQMzeVBaOewbE4hbGwub0tjxd2Y2A5e6nEuDABuefpQEjJHGToL3+O1JIeIFhJ5ORNj0/wAqmmeTX623nW8Ji1FtzU0uMHi0Pw/OkTGaE0czbeL41LJjSF1a/lUcXEAXI10qPHzpmubcvLlToVkeOxX8I3AtcbevnQeDmBcDyPyojiSBozl8ttaVx4R0e5FwL6+W1MmCjkrpeisJHd9etgKjh4ex3YZaZyRgNmB1NvDbbQCuk0PFMKmXUKKY4CLnyHKli3vt6npRgxOmVOfOocbKc/BFxeTkKzB4M2HKuUwLs1yRp60YoZd7VS9aFafkLwrW8J9lbkbWomxAsWJAtz/DzPlVW4vJiWxcEqXEKaMtwNDcMzR8za1ufhtYXqTW7GvQ0xv1jpQI31phjVtre96WyCtcejPLsySW+g2p9EMmDJ5sP+Y2+VI8Phs7BRuTb/OnPG5fqQp5af8ACo+dOIJqyn/9H0+8ayhQbQTw3H2QKddBp1FvnU54aG1AuDrr06Hoajw3DFNtxYD5U2giyfV2O4/9Q8/Kp/qD0RYKMLyt5flUss4B0rbjNt+vWhX0JvQtrQBRxTGMdL2u1rDpSzGtoFuN+fSp8VPmcg6efQetRw8NzSXvcfh60j2yq0ZHIB1Psroz+RFNYook6fE1KZIbfVF/SgkgNlKV8shGu/rXOPYG+tM8VgwZmIAFzfYitz8CVlvn92vvp72d4FeDU5bA78qPttn+H40MUER0OvVdT7a5lxpfS1vP86UKD8WF+xa5G3IVxhcKRqfrfrWt8PwpBuNf1yqwpkyXFr21JpW6GsVLIApHO1c8NgJJ+FRlM7eHa9M8TFIkD90AZchKg82toKEnWgx9skOGPWq32mmxJRPot3s4zlbEEAjwgncHUG22moozs7JPNCPpV843QjKGHJ2A+sDrptptQ3bTjUsEadwoZs659M2UAghDbRS2oF+lKm6GdDrB4Xwhzq1r3P2eoUfZG4PPTW9VLtf3zp/2Yto2Ysum2q2P2lBGttLVYMVjkjgGJnb+C4UlADlDMNDk3cnnfQb2GpoPtFxcLEZEGZQt8x0U32AO7ez30cbsSQGnGQe5jeyvIui6CzAeJTbQWIIHX2UQy1VsBNHPEJ5fDJA9nbNYAjxI4A+zlA9pGu9XrhPDs695JYR777+37vnzq2N+Cc/ZPwfDiNGmfTTT06+pOg/zrng0RllaZuR09TyHoPwqPF4lsTII49EH4faPl0FPsPhwihV2H6ufOrkiSsrVq3RANIMpjX0HyqAmxrEXa3QXHsFSFriw3+VSexiCWUXsPrfr31zNgtLk60TDhsg11/W1LuK4gi2U6g3pelsK30IMbgCtzzJ33vXeAgP1iCQfP8KP+l5lNxY+Vaw7Aiw+VIkM2/Jtk2ABN/17q7GE1Got+tNaZrGFFufOoippkLZVeISHvDl16aXoHE4SVhuffb4CrdNgQTqPdpUXdIn3R5n/ADoSW7Q6kVbA8Pa4uCwHsHvp4/BkdcykXG6DQfrzqTF8SjA019Nr+tKpOJvsunpv6V37gt9BM0+QgWsANuftrIw0p8O1cQ8PLi7GxttzpzhcJlTw6G1K/aGTo4wsAQXA153oPtbxv6NhmmjTM4KjIb28X2jbl+Y2pjhZr+GUZT1/Gh+PGONRnkQd4cqXIuxPIDnpSV5Y1i7hzPiYI5B4FK+HLe55FWcbDTUDXzBFqXSdvcIkDFcwAYIFC21uLtcaZeebfnamkfFJIye6GbWxA+oLbeLbMNrLc7C2gpHiuz2ExEbscoZpD/sbKCbeJFTxZiSW6m45UGkkNYy4lAuIibMA0L+IsSyRxsftqLhn53JsASTcXaooOGJkjVf4mZf4ZPjJSwuqr0HUDbc6Gu3CthDg8+SLLlDtZpTYhsjgGwYW2OpHIG9KMPwHEfQ/osLsLtcSWyFsv2CRqLa7nblvRgqAybjHZWGOIiRlizWvHGAzaahiNjbmvQnXQUDwbCYrPDCjZsOoyMGIGmY2drbsNANzb1FWXB8CCKjYh8zsq3CXLObC5G7H2DTrVRg4rjYHxEZifw3eJQhYRuCLLp9goA25vkJ5XqsqpMRX0ek4Hh6xLYbnduZ/y8qMijLGwpf2dxrYqCOQoULDVSCLG9uY+NP1VY1860J2rItUcfu6t1H+8vKsonHUTeEHyHyqSFOZ3oeJb2HkPlRGILZSFIDEHKSLgG2hK3Fxe2lxUkccySjcmwB3PpuaUcQ47hgCL5z/AFf8W1eacW7RYs4hosXZXj+wgsluUsY+0rdT6eVMsJMsotex5Ec/T8qtDHGXYkpNdDiTjIOiiw9bn36CmHDuJ+IZl09g+dV0QlTRUL2/V/iausMPQnOQbxPjs6uTbKh2trp/a5mu8HxsuNWI9SbfGpcNiLixFwd77VDiuzqOc8Rsw5a8+QP5131xR3KyTF5m+qSfS9Rw4NyRm0vzP42pYZ5YWs4OnW/xppg+MBrDnU5YIvodZWgh+DBRdm9gqX6EqjRRf40YkbOuwPT/AFFRy4dvtC2v4dayzxygUU1IEBPh9BTXDHlS5LeH0FMYYjaojE30cMLaHyqs9q+wYxfdlJTE0ZNrjMNSD1BBBA61YEYhhY9aYRYrkRTRpnW0I8O0saLEyq2VQBY5cyjQlbn3jcXHUEqOy3Z4YEykI7ox1zZSUFgbgjffX39RVr4oFMbWBLKCygGxzAHLYnYk6e3XSqn2D7SYjGiVJLRMpzFgmvIWUNopAsDcMRbzoNVoZO9msPwZMLJiZESRnmu6Rs6Xzm7gxZQXJzAWIvYb9aW9ne0+MxUM8RFp4yzLljNyxLMoBPhisxAJbbUc6ccB4Hikx84dv+zMLqQ/jy3IRL/WFrG9iNjbQirZLgECgJZSuqnz53A3B59fUA0VGzmym9jMPPJCTiEeOQMUOhVpAOZYnMANrC3S9WlODApl+oNxl3DDUMPO/v50FgO1mHLzIpvIj+KNbsQ1lDKLC7eINqB+NSTY+aTb+EvsZz7Pqr7c3oKpFqqFd2a4X2hizSQBl76JiGQHa/i0PMXzabgAXoks0hpBgOwKLi/pSvIpOYlSQQxf61yRcgnW2mvlpVvjjCiwrot+TmvQN+7z1rVGZqym5AoHwJBAOt7D5VK4ub0NhZcsY20UfKuYrd2SOZ5+X6NK2ATdsOx642LQhMRHcxS9OqPbeNuY5bjofLsHiXjdkdSkkZtJEdwRzHUHQgjqPI17XHOAN/8AXnVZ7ddjfpaieCy4uIeE7CRf/hP8bE7XtsdOhkpnOIl4fxFZBZvf+B8/PY0RLhSu2o69KpfDseTcgFHQ5ZIyNVOxBB5XuPgav/ZeB50zHwxi4zN1G4F/rDzO22tb45E+yDiRYeJz+Z/CrJw7hTmxN7eenwrhOM4OE5UcSydIwZXv6Rg5fhXUj4jE6CAxp1mfL/5MVy395hSyyI5RDMdgY3XKTFflm3+DAikuE7HETAtolrtY3ufu5unPlp0o1+xMbLZnKkj/ALpI4/aCVZ/exoHD/s+iRs8s+JxDBQgEspyZAQQpRLAjY2Olxe1ReWkPxG3EuJ4aMZWlAtplUx/JtKHw2Ph3R5Lf2NPeoC0VJhEjisiKmmyqF+VLnYn3/gKl937B4EErlpCQuVdMpuLnTW6j6uvmaa4WYhdaUq2q+gpvhR4ffUX3ZQ3lDEEcqLkwhupFB/Rxy0ozK65dQdqCZxxNhz0Nc9xdbagjUNzB6i/y5jSiXxDA6r7q1Hi9/C1FtHIr2H7TRfSngNzMqhSqi4LXLDLz2PPYm1+dNWimf/5a9BYv7WPhX2BvWhBwTDHFfSu5Pf8A3wWHK1yt7E2AF7ch0FN2xDck95tSJ0OV3h/YGGHEtiVLh2DArmzDxG5OoudbnUnc1YkgVfzNcEudyB6C/wATWBAPM9TrR50GrJy9aLVCXrkyUOYyiTZq3Q3e1uhzDxFkbAi9reEb68hUWKkIyhWAAN9eftrPpgaKxG6jY+Qofibju/7v4VaRNEaYm+u19Rb8a2OJEKVubndr6+z20rw8rWAvy2rIprub8tvfUpaKJAvE+zUM06zAtHLsxS1nFt2zAi4Gl+enQU0w3CofqvmmtYASMWUDyT6g9AKDknyuNdPWiIZ/Ed+tLzl1YOC7HuGkKWCqEUXAVVCjQ+Q6UY/Ez4QDY3JNvdalGPxRVbZr3t+P4UPhJiWYnUa2+X5Uil5YeFlrxMwYWB130oPGY63hudrm2/TnSWSdtGzWIFtBvuP8vZUU/FM6ruDY66ajTp7atF2iTVMZjFFvDn8rECuO7JXUjS5sN/ifK1KsNLawB1PP0o7DyePU3sxFutzoKW9j8VR1ElwLKdOewo/DTAaHkDfy52NQ4uexIAItbS24NcYbCWTMbkudt7AfgTVq0I0S4KfMNTc3/wBKOxeJPeIgt1PoDf8ACk0C5X8OpW9x0P6NExuTLmPJCb+f1RUZOmdQzixRa9yPZU6PZSaRpiCp9aOnmtHvUHPYyid4PF5mbS1qJaSlPDJfCTRL4iklk2VUAlpKiaWhWxFRNPS8yqxhbTVw01BtiKjbE+dHkx+Ad3tZS36YP0ayjbDxOIf9kmmuVfPl1oTF40ZRfQ8xTlY7RsE+zyOmhF9PjSKTBZmJIFj1Jr02jz0wGfHoq301vqBz/wBKgixKakMbnfp6bVFxHAEMVGQaXGpHrS2PAy3tdfj+dTcV0xubG/hOtx+Pto7BTrfU6c/fb8aqqQSHprruaNweFlXS467n8Km8a8lFP9h/i+Ih2sNLfr5fOulny2JOt25/rlSM4dzaxAJPNtPiKYDCPYfVvz8XP+WpygvZSEvI1kksgNwSfTS9CyNnsL6gNzA1IFqiMLhdlY9M6391qFiDFtdPLMPyopaFcU3ZHiOK/R43lKl8hHgBALFmCABjoNWGtVLF/tOxDMckcMS33GJgZ/52YAf3QD0NWbtPh2+iSMctg0Ox11mj5VSpXTEw8PjOLjc4eKa8BLys0pkkeCERFSGLAxRnoLjkK0Yopq2QyadIIwXbdoyzrmVhncquIgmz37tpCVaTTwxHXK7m58ete2tKhXMTYAC2+m/u3rxrtLwWGIcQzYdMOYpXTBsqmMyxmKfvBa9pUVQjZ7aE2vravTUDvEc6jKDp4hypPkycUqBiipPbCpZ1AJD6sb78gNdbV0mPVgLNb3/Oln0RmOXmBtccx191SrhJLXFgBpqw5eysUt9s1RhELbFgtlBFqmxOLGW1x76RzYWcagL65x+VA2xJNrL/ADiisafkekiyQ4xVW2Ye+uX4iv3hVYk4diSd0/n/ACFRyYKfy05iUf4ab6o+xudeCyPxRfvCh34sv3qrb4Sccv8AzF/KoHgmHIk/20/KqRwx9ivK/RZH4ov3hUD8UX7w99V5sPN90fzL+FQHDT32Ue0H5VRYo+xHml6LN+9F+8K1Vc+iy9U95rKP1xB9svR6nim7uVDlsrqFY36gZT79PbSPjEbqx3q24/BCSIX+6PlVd4yhZL/aGhPXzrXRiKtjcRLa/wACAaRtxGRfs2B/WwppxSU5d6rUs5vvXOKYdnMfFHDWK6erfnU6cbZQ2mp8ztS9pGzb1w8nVvnXcUdbGUHHSNGVtOd/8qcYPjC/Wyub9ba263G1U36RyNyPU0bhMTp9qlcEw8mi5Nxy+qxC3UkflS7EcZb7Ca9RrrSc4monU3vY0nBIZSbLBPinnhaOUvZsviS1wVZXB1BF7qORpU/Y7DW+s9z1jwv/APCusLi5Adj77VPJjJDrl+A/GgrXQ7p9oXS9l8Mt7OwBBBKrhlNmBBAKwAi4JHtq5QdtBbKCbDlZT76rc2IfL9UH2A/KooXl3ye3KKDSl+oC/HosKdqlXNZmLMfE2VduQGtEv2qiYWLn3D5XqpjESMT4L/3RW4sUx0y7cso/AUPqiw82i1S9rY9s+n9kj5UGO10KnTMSedr/AAquTY+S/wBXbqo/GsGOkP2R6WQfhRWKJzySLJ/TFTzYH+yfwNDydqwft29VPv3qvnHvbZfn+NDyY1/1/pTLFEX7JFhm7RjlID/cb86G/f5++PahHypEZG5+4j41ycQelOoRFcpMbtxw/eB/ut+YriXjxPn7CP8A1UsbNa5GnpatJc7CjxiC2Hfvs9D8fzrdL87dPhW6akDZ9LKPAPQfKq5xeKxPQ8q1WVwpTeJ4YMDyqtvgxfetVlBhQL9FW9dLw5TceX60rVZU2xkRRgDZRf8AXKmcEIyggAXvyrdZQYyJMwI+qL6a6dL9KLyWA8/IVuspGPEC7+xHnc6mp48w1DDbbKNKysrn0MibDTnKWNib7WW3wF/jRrBmQm62AGmXf1N63WVKWh4lbxvFyDbLtfY28tuVAniBOoFj13/CsrKvBKiEmwYyFm1PzrRQ2vmNZWU4hmHIJsR+vSpcRhspv5dLVlZXeQ+COFO8JBNtL6Dp5bVGFykroR5jpWVlMA1Kwtt+Xs5/GjeHcN7xS2YjW1v0aysoSdLQ0VsJ/o8v3z7hWVlZUubK8Uf/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093" name="AutoShape 13" descr="data:image/jpeg;base64,/9j/4AAQSkZJRgABAQAAAQABAAD/2wCEAAkGBhMSERUUExMWFRQVFxcYGBQXGBcXGhoXFxgYFxgUFhQXHCYeFxkjGRcUHy8gJCcpLCwsFR4xNTAqNSYrLCkBCQoKDgwOGg8PGikkHyQsLCwsLCwsLCksLCwsLCwpLCksLCwsLCwsLCwsKSksLCwsLCwpLCwsLCwpLCwsLCwsLP/AABEIAQUAwQMBIgACEQEDEQH/xAAcAAACAgMBAQAAAAAAAAAAAAAEBQMGAAECBwj/xABNEAACAQIEAwUEBwQHBQUJAAABAgMAEQQSITEFQVEGEyJhcYGRobEUMkJSwdHwBxUjkhZicoLS4fEzNaKysyRDdKPCF0RTY3WEk7TT/8QAGgEAAwEBAQEAAAAAAAAAAAAAAQIDBAAFBv/EACkRAAICAgICAgEDBQEAAAAAAAABAhEDIRIxQVEEEyIyYZFScbHh8BT/2gAMAwEAAhEDEQA/AIZZdvQUMXFQzYn5UG+Mrw5Y2z6uE0kHOoO1cd1QiYwUVDODzqTjKJZOMjsR12q+VbEq1ItRbZVRRxa9SJHWwwrsNU22MkYErr1rV66qTsY5y1w63qU1rvK5NnUQHDE867jgtzrvvBWCSm5SYKRKK4dR0rWeszVNJjHGXyrlrV2XFcECqqxTkaVp2FaZh1/H5VG1uv69tVUGT5R9nDpULxVOa1lqqdA4pgjRVru6KYVGwFVUhHAHtWqksK3TWLxI5yaEY1YcRwNuRHuNBNwGTy99Xc4+zDHHP0KQa7E1dvhWBIsbiue4PQ+6jph5NHa4mpFxlR/Rza9j7q2kV+VBwTGWZomGM8zUg4getDnD+Vc935GleOLHWdhy8R61IOIil/0f9WrpcJfapvDAss0g5seKj+m+dZFwdjyoyLgPWoy+uJVObAjifOtjFGj/ANxqP0ajbgtJ9mMpUiJcSa2cVXY4TbnWLw0Df30t4/AfyIxL+vwFWrs12GmxQDv/AAojtcXLD+qvMeZ9lddh+yq4ibPIP4Udjl6k7KR7Ln2DnXpHG8cIYrhgl/CGtcLf7WW4uAPOvS+P8eLjzkeH835slLhD/v8Af+Cn8RwvCcCQkxZ5LA5buzWPMqllHtqCPG8DnOQHu2OxPex/FvD76oMnDnxUzOWZpWJJLabeR6C1QYzBFPCwANtR+ufn5VqXDriv4PMeTJ3yd/3L3x/9nDopkwrd6u+Q2z28raP6aH1qjM5Fejfsm44zxtC7E92bLf7p2Hs1HuqH9qHZYKPpcQtcgSqPPQSet7A+oPWpZfjxrlE3fF+bJS4TPPmkqLPUyZulSNEDyrB1o9ztWgPNWUT9G8xWU1oGy1YjBxqBdFGg5CgHhU7Ko9gphNETa4OwrUXDyx2NqrLGefDMn4Fwwq9B7q39HX7oPsFOl4SPuk+2uThUX7NzUuDKuarwJzgwR9VfcKiPBRvcDy3p7FLdrZQPZUjy+lvT5UyjJdE3kgVGfDWvp8KOPZaQPh1Yov0m2QkkgE2GR7AlW8S6f1h508aRcwZkzJuVsoJA5XIO+lS/v4NlMsbuUxAnQr3SWsR4TZfFfmfStcIprZiyZWn+JWMR2dkVUK2kLySxhIw5bNCbNcW9ul9K4w/BpmZlEMmZSAyiNyQTsCLaE1aExcRCju3IEmIexZf/AHi9xYCzAaaHQ63rvEzh++/hygzxwIQGQAdyRqLKBqFA25mjKMPYscs14K/g8MDIIyqq5YJ4wRZibWYWJGum1F4/h/dA5jDm7xo1QBi7spCtkUp4gGNr7XBGpoybDh8W2JIcAyrJkut7ixsDa1rj3UXjsWk5DSxyuyTmWNi4UqjEMYMyi+S4NuY06Vn+vE7tmp/IyKqWvOkJRgyGyNA4e2bL3TXy7ZrZb2vpeicJwfvO8/h5RGrliyMACgzMl8tg1uRtTM41O8jcRyL3SToApjUFZyTeyrutz62BNzeg8LMqRxLIJXaOLERZg48S4jVnbMCS4+NT+nDe5Mp/6M0lqC/gUNhlyLIUIR/qsUIU32Aa1jXGLwgiIEimMkXAZSpI6i4p2/Fm/hHK4MYgBS6CI/R2BVtEzkm2xNhc2pXxKOGRv+9y55XtJIWAMrZmCAAAC/Pc+yoyxYktSbNOLNlcknBI9M7CYUJgoyN3LOT6mw/4QtJP2oYlCIo2uT4n0JFhaw22u3P+oasHYqYNgocuygr/ACsV+QFIf2r4RTh45LDMsgAvzzA6X9l/ZXtJJY0l6PmptvI2+7ZUuyeLdEtZCg1bMVHOxFzqSQTt/olx8IZkQfWYt7s2goVZBmsCVN+fv5Vp+KMsjMLN4coJA8PmoGmnTWoqxnRY+w04w2P7vNcMMt/6wube4NXrvFcEJoJIzs6MvvGh9hsfZXl/7PeyYmK4lmvYk26HY+p3FerYiYRxsx2RST6KLn5VpitbI3vR86fSn9p39f1atrMTuL0zgePS638K+/W9MYWQ7KPdXl+f0n0ql+O5Fdv/AFfnW6tOQfdFapqfoXmv6iwYXgeYA3e1hrnfp613PgY05vfp3j/HxVYsU9owIxsBc8hoNPNvKkTw3O3OtbgePHI60AJgy27P6Z3/AMVEDs6xFwJP53/xVZuHcIy2Zt7bUQ3EogSoNypsQBz6V3BLs77G+imJ2XlOpJQf1pGH40xbs1CFJznTo8h/GmmLnVza+vQ2qfB4NihDaW0It8q5JPoVtrspU/DkH22AO13b86h/dd00uTfk7HT0vU3EIcszLe9jp6b28qjVrLTuIqmDy4C2xbb7zfnRuHRSPt//AJH+GtcLiCWGbX5++i4ohl05H20koaGUyM4RG1Bf+d/8VdLw8cy/87/nUiDxev8Ar+dGYdbkgjUHTzqLxllkF8XD16v/ADv+ddPwodX/AJ3/ADp1FgjfapBhdbc6hLEzTDMisvwsdX/mb86gk4X0ZgetyfgTY1ZJsIddNvlXDcPNReKRqjmicdheK92xhfQOdOglAsyf3lCsPQ9RTXtzxKKODJJGJc4JCG1rKLliT529ppDiuDN9ZRc6XW9swGoIb7LjcH5aEIu1WJmmMbMe8WNcp5Pe9/4icm2FwLHfnXoYcjUOLPL+TjufNFOXCI7Z8wVTa666X3FibkDau+KZNkB0G5Fteeg2osQGVjawNtzf62+w6C9dDh57vTrz29SaazKhn+zftouEk7mU2jc6MfsseR/qnryPrp6F254wPo/codZVuxH2YvtE/wBq2Uf3uleOw9nHc7+Ebty9L7Vf+C8CYKucHKLWzXubCyk31CgAWU9Bfanc3xpD4oLlbFOC4OPtKQT+gPdan2D7OA8jVhw/BQRqKNw+G7o2Oq9aSONs0zzJaQj/AKOCsq13XrWVT6zP9whnxgYKi/VUAeptqfPWjsDw4J4m1c6hfuj86gwyrGpmYeSDqbb++/xqbhjsfE2pbU/6dLU3klegfjHFe5bU2AQu3x/AUiSJmjzR+F3u19gC2vt91IO1Hb2A4icoJJIsO0aTSoqFFLEpYBnDSDMCLqOXOi8V2tylRErSl0DoYwWDKQCCLDQWI3tvWXKne+jZgppcewzCcJmQiTETAufCEjFkued3BJ67Cn0U0neJZjqVFuVuelUSDtsWaESxu08zlYcOuUMbMQXLOwVUuMoYnUq1tiQ37J9oIsXIZ42K91dTE9g6ya3DAEgi17EGx9QQBFNLlQZzTfFvZNx6HLiH87H30AelPO0kZd1kUAgi2muo5H30oERsdNjr5evStdmNEIjNHw7X53qPuCBc+49a1LI4jZo4+8cWspZUHiNrs7aKo1J3OlgLmh2HoIcH02orDE5r0Dnewz2DW8QUsVv/AFSwDEWtqQPSpoJddNT61NoYe4eQEHfMOVEqwNmUn20uwMfi1YjqL/Gjlj8RXpz9aQPQZJEDY1i4MWrQH2STtcH22PzFTxS6DnyrqTO5NEMeGBqDGcEjktmXxDQMNGHlmHLyOnlRsRsxAHy/OsxEu1wf16UaQOTZWcZ2CRzcML9WjF/ejIPhQbdhmSxHduBvaOz+zMxX4VdO9Vuf4Go3zL/WHub8jTgsR8K4bADpcyLyk+svougX1UU9jw6nQih54I5hf7S7MNGU+tBLjWjYJMbg6LKNAfJ+hqkUhZSYzCGI9Vo7Rl8jUKyAixoaKUxtY7VRE2T/ALuHWtUR9IXrWUQCyRgQLDRFAGxtoNRf3eygeJ8R7vDzup8SQyuORzKjMNPUCpYwQ62J1UX9wqbiPDlcMpH1lIY9QwysLehqapj0fNvZ1b8I4oTuGwOvrM96t/7OuJ5MGrMC1ldBz0SVmA9P4n/CKRjs5Pg8PxHAyRSGeV8KIAsbsJljldi8bKCLZSDqedtwa9A4X2E+i8LjLg98invbEkWkcsy2GnhJUZhvlPKkzq4D4JKM9lIgxJbtJhs2ySQKAeQ7lWPl9ZmPtpV2Ul8XFY2F0fCYliDtmikVka3UEm1O+J8GaLiGGxiX7rwLI+V5BE6IY1aRE8WQqENx0YXBtSHsqNccrC08sMiBCCmkgY3GYc5Dh1ANjZ76608GnFNCSX5ME4ii/ubCmwzDF4oX52McWnvX4Vau0nFI34zFBMubDRIbxZGkBkkw7PnMaglmzMg20CjbWqvicDiG4dFCMLiLpPKxbu2sQyAAAfWvcNra2m/IW7HwlOLxY1VcxFMshVHZo2OHaJC6KpdVKmM3y3F2Fri1M3QEhl+zqSc4ARzK4aORlQOrBu7yowAzakBmceQsOVJ+0XFEbi2FgnGbDRBWePI0gZpEZsxjUEubGMDQ2sepqzwcakfM0oKjvH7oFcrCGyhO8U6hmIdrNrYi+4pDxXAMnE8NjgrtDZUlKKzmMqjRhmRAWyFSmoB1DDpeMMlzaKyhUEwv9mseIbBmOVJF7qQqmdWUiNlDZRmFyA2f+ar3hEjXQi9ue1IsDxSWTvGcFIzIe5VlKP3Sqozup8XibMwDC9rciKb4EnU79POul2BdDbCwgsbm45dKNeVQwJt6n3UobH93q+nKw5+nnQE87zXN7AbKNv8AWpNMZFmmx6nKV11tflrWlxh9xFLINVUdCNaNkGhtUZN2VUVQSZiJKkxMxy71EG1vW528JpbYKOnmuNQD57GokxbL5joaiEmlQzTWUmqxsLSonxZWXWNsky6+vkeoqLB41ZgY5Vs40ZTz8x+tKTpP4i3MC48q1xDGhskim0g5jmPPoR8Qa2RM0kNsPi2gkETm6H/Zuf8AlP6+dHySXpYHXFQ9G/5WHP0PyNd8JxhdSrfXQ2b8/wBdKcQOvW61WUQEfCAXKE8lX5VPh8bndhbYnXTkdPwrOCZtL/dHy6VFgF8bHQDQ9LAE6n3VFFGNSfxqOaFXRlYeFgVI6gi1eczftsj8UwwzNglnGHOI7wZyxVnzrBl1TKpP1r7c9K9HhlWQKym6MAVYcwRcMD0INxVKEPLcPEYZniLaxsyk7HQ2v6EWPtpXxzh5aa6xozsBGZCLsUzKwUm9iLgbgmwte2lIOFyYibiGOw5xuJAiXEd3I08nhaOVUR5GvqoB8Xlen3Fe0xjxEqCAzS4aCOabLIE1yxs/dq0ZLgZwxOhtc20rGsEoP8WaftTW0elcMwiqrGw21sAL2623pUeCwyfZIc/aXQgGkHF/2gPHjTgY8K0pdFZGSVFLq0Xejwull0uD4thfXYqJu3YxPCsROizRtG8aSLHMI5FV2AVkm7s3BvYjKDo2vWrxtk1NIsuP7FyxLnjIcb2+17jv76V4fEMGAIKkG2mla/8AaUuFwPDiYJGixCuC8mIzyLklyMXYxfxNGzfZ6WFqr3aXtmJMPFOY8VEpxE8bJHiBA5MYjYK5EJYixOmmU5hroR0cCTC8za2egYLChvn+vOjpZlXXQKNrdB+NUfinaqdeMQYVAFhBMj+MjvFeJmJew2Rc5CWNyu+osvwHaNe+4j3n0m8Ad3D4gTIBHKE7uGMRoqXZlAbWw02vT8GJyLZisW0jXY+g6DpRMEndpd9+S9fM25fGqzw3tJeNpWwxAXC/S4175WWVFbK6ZxEMrIdwQdQRzBKzEftOUxJM+EmyPI6F+8QrdQpOVsgzsAwOWygaam+hcGzlJI9LTFnwkDce72UX9P026fOqbwbtv3uOOC+jyRMqllLlczWUPZowP4d0Nx4m5A+UMv7U41Dyrhy+FhmSF5xIAxZg5DJCV8SeE6lgTptfTO8LvouskaPQop7nyrWKmAG9Q4KcOM62KMAysNirC4YeRBB9tQ4iMM2u1SUUOycYtNhUGNnGU+ddwpdiFW2XntXGPAKnTblVUlaFb0KJ23oI0XKhGlQOmlakZmFcFxeSUfdbQ/gff8zTTGDusQr7LJ4W9dr/ACPsNV9L8qsHEP4mFDcwA3tGh/GmFG+Wsqr/AL7l61lcdRb8CwBXl4bfC9A9oHP0TFLGNe4ntbr3b2+NZ3iqUJvy035fCmWKkC72C26X+HOkQT5jg/3C/wD9Ri//AFZK+hOxAYcMwYbf6NBfr/s1sPdaquP2P4ZiUE7jBtMMQcJZLZwpUL3v1wmViMtr2531r0EgAAAWAGgtsB5cgOlM2Cj5zwHCRieK8SiZ3QN9LGZCRqcQoGYAgOmtypIBt5Uf24ilwuJh4lDyKq9iCD4PBdlP1ZIPDp92/wBoVZh+yru5p2GNlLzo6SSGKLxCYhpLC/hJPMddLV3xfsAkudVmljR48PHJGixlWXDDKhJYaPZU8Q2sdwbUjkr7HUXXQnlmEnabCsCSHgiYE7kHCOQT52tVP7NKf3TxQ8rYL398aumP7H4qTjEUscU8eHRIou/hKAxgQ92HXM31VJANxqFbSrTF+yqCLh0uCSZwJXR5ZsqFm7sgqgXZVBA533603JULTPLO0v8AuvhH/wBx/wBVKsP7ab9xFc3P0iXfX7JsKfcQ/ZfHLhsNAcVIFw3eZCI47nvGDG+vKwFEdquxH06NRLM6BGZvCqEuzBVzEH6uzGw08fkK7kjqZVeIsP6RRE7dyb+zDTUJwLDrJxHi0bA5JBOrW3CtiVBYX5r9b1UVa+IdlE+lx4wySZ4lRGXKmWQAFGv9zOrMDba9xysBguycYlxL97IxxiSpICsYA705iwtzB1A0FG0CmV7s9NNBFxHh8xIMEOJkUXNr92Uew5q2aNx7fvUhx/8AubDf+LxX/Shq8JwNQ0paWaR5oPo3eP3eZIrKthYAOxCgZm1t1OtcP2FhbCphTLLlSV5Va0d7yIqshGxHhBvfrXOSQeLZCin+kUwX630eTL/a+gi3xtVT4f8A7kxP/jMN/wBKSvV8H2VjXHjiHfSd4FCtHlTKxEIhJvuL2DWA0O2lQf8Asxw75x3siYaWZZnwqhLF0DAZZfrIniYZRf10Fp/bG6H+qVWP+wiMOG4XNv3EfuK3H/Daj8MfHRk0iRx6AAKAABoAALAAdALClXD5tS5PPbyrNuVmhapFga1qGbDdRpUqvpcVzLLpU1aGoTcWUXpXNsKPx8l2pdOa2w6M0+zlSb6U/wCHHNh3XpmHwv8AjSaJQBc034K38GQnqx9yiqIR9Fd7yt1ru63XWAuU+JRfrLsL6+lbwc4xUNreNNvw+GnsqXiGDEsIPPKL+7Q1XeGTvBLfpoRyIpPI3gc8OYiTz1v6fne1NM2uvt/KhQi5i6a5hr69f1zrsQMzeVBaOewbE4hbGwub0tjxd2Y2A5e6nEuDABuefpQEjJHGToL3+O1JIeIFhJ5ORNj0/wAqmmeTX623nW8Ji1FtzU0uMHi0Pw/OkTGaE0czbeL41LJjSF1a/lUcXEAXI10qPHzpmubcvLlToVkeOxX8I3AtcbevnQeDmBcDyPyojiSBozl8ttaVx4R0e5FwL6+W1MmCjkrpeisJHd9etgKjh4ex3YZaZyRgNmB1NvDbbQCuk0PFMKmXUKKY4CLnyHKli3vt6npRgxOmVOfOocbKc/BFxeTkKzB4M2HKuUwLs1yRp60YoZd7VS9aFafkLwrW8J9lbkbWomxAsWJAtz/DzPlVW4vJiWxcEqXEKaMtwNDcMzR8za1ufhtYXqTW7GvQ0xv1jpQI31phjVtre96WyCtcejPLsySW+g2p9EMmDJ5sP+Y2+VI8Phs7BRuTb/OnPG5fqQp5af8ACo+dOIJqyn/9H0+8ayhQbQTw3H2QKddBp1FvnU54aG1AuDrr06Hoajw3DFNtxYD5U2giyfV2O4/9Q8/Kp/qD0RYKMLyt5flUss4B0rbjNt+vWhX0JvQtrQBRxTGMdL2u1rDpSzGtoFuN+fSp8VPmcg6efQetRw8NzSXvcfh60j2yq0ZHIB1Psroz+RFNYook6fE1KZIbfVF/SgkgNlKV8shGu/rXOPYG+tM8VgwZmIAFzfYitz8CVlvn92vvp72d4FeDU5bA78qPttn+H40MUER0OvVdT7a5lxpfS1vP86UKD8WF+xa5G3IVxhcKRqfrfrWt8PwpBuNf1yqwpkyXFr21JpW6GsVLIApHO1c8NgJJ+FRlM7eHa9M8TFIkD90AZchKg82toKEnWgx9skOGPWq32mmxJRPot3s4zlbEEAjwgncHUG22moozs7JPNCPpV843QjKGHJ2A+sDrptptQ3bTjUsEadwoZs659M2UAghDbRS2oF+lKm6GdDrB4Xwhzq1r3P2eoUfZG4PPTW9VLtf3zp/2Yto2Ysum2q2P2lBGttLVYMVjkjgGJnb+C4UlADlDMNDk3cnnfQb2GpoPtFxcLEZEGZQt8x0U32AO7ez30cbsSQGnGQe5jeyvIui6CzAeJTbQWIIHX2UQy1VsBNHPEJ5fDJA9nbNYAjxI4A+zlA9pGu9XrhPDs695JYR777+37vnzq2N+Cc/ZPwfDiNGmfTTT06+pOg/zrng0RllaZuR09TyHoPwqPF4lsTII49EH4faPl0FPsPhwihV2H6ufOrkiSsrVq3RANIMpjX0HyqAmxrEXa3QXHsFSFriw3+VSexiCWUXsPrfr31zNgtLk60TDhsg11/W1LuK4gi2U6g3pelsK30IMbgCtzzJ33vXeAgP1iCQfP8KP+l5lNxY+Vaw7Aiw+VIkM2/Jtk2ABN/17q7GE1Got+tNaZrGFFufOoippkLZVeISHvDl16aXoHE4SVhuffb4CrdNgQTqPdpUXdIn3R5n/ADoSW7Q6kVbA8Pa4uCwHsHvp4/BkdcykXG6DQfrzqTF8SjA019Nr+tKpOJvsunpv6V37gt9BM0+QgWsANuftrIw0p8O1cQ8PLi7GxttzpzhcJlTw6G1K/aGTo4wsAQXA153oPtbxv6NhmmjTM4KjIb28X2jbl+Y2pjhZr+GUZT1/Gh+PGONRnkQd4cqXIuxPIDnpSV5Y1i7hzPiYI5B4FK+HLe55FWcbDTUDXzBFqXSdvcIkDFcwAYIFC21uLtcaZeebfnamkfFJIye6GbWxA+oLbeLbMNrLc7C2gpHiuz2ExEbscoZpD/sbKCbeJFTxZiSW6m45UGkkNYy4lAuIibMA0L+IsSyRxsftqLhn53JsASTcXaooOGJkjVf4mZf4ZPjJSwuqr0HUDbc6Gu3CthDg8+SLLlDtZpTYhsjgGwYW2OpHIG9KMPwHEfQ/osLsLtcSWyFsv2CRqLa7nblvRgqAybjHZWGOIiRlizWvHGAzaahiNjbmvQnXQUDwbCYrPDCjZsOoyMGIGmY2drbsNANzb1FWXB8CCKjYh8zsq3CXLObC5G7H2DTrVRg4rjYHxEZifw3eJQhYRuCLLp9goA25vkJ5XqsqpMRX0ek4Hh6xLYbnduZ/y8qMijLGwpf2dxrYqCOQoULDVSCLG9uY+NP1VY1860J2rItUcfu6t1H+8vKsonHUTeEHyHyqSFOZ3oeJb2HkPlRGILZSFIDEHKSLgG2hK3Fxe2lxUkccySjcmwB3PpuaUcQ47hgCL5z/AFf8W1eacW7RYs4hosXZXj+wgsluUsY+0rdT6eVMsJMsotex5Ec/T8qtDHGXYkpNdDiTjIOiiw9bn36CmHDuJ+IZl09g+dV0QlTRUL2/V/iausMPQnOQbxPjs6uTbKh2trp/a5mu8HxsuNWI9SbfGpcNiLixFwd77VDiuzqOc8Rsw5a8+QP5131xR3KyTF5m+qSfS9Rw4NyRm0vzP42pYZ5YWs4OnW/xppg+MBrDnU5YIvodZWgh+DBRdm9gqX6EqjRRf40YkbOuwPT/AFFRy4dvtC2v4dayzxygUU1IEBPh9BTXDHlS5LeH0FMYYjaojE30cMLaHyqs9q+wYxfdlJTE0ZNrjMNSD1BBBA61YEYhhY9aYRYrkRTRpnW0I8O0saLEyq2VQBY5cyjQlbn3jcXHUEqOy3Z4YEykI7ox1zZSUFgbgjffX39RVr4oFMbWBLKCygGxzAHLYnYk6e3XSqn2D7SYjGiVJLRMpzFgmvIWUNopAsDcMRbzoNVoZO9msPwZMLJiZESRnmu6Rs6Xzm7gxZQXJzAWIvYb9aW9ne0+MxUM8RFp4yzLljNyxLMoBPhisxAJbbUc6ccB4Hikx84dv+zMLqQ/jy3IRL/WFrG9iNjbQirZLgECgJZSuqnz53A3B59fUA0VGzmym9jMPPJCTiEeOQMUOhVpAOZYnMANrC3S9WlODApl+oNxl3DDUMPO/v50FgO1mHLzIpvIj+KNbsQ1lDKLC7eINqB+NSTY+aTb+EvsZz7Pqr7c3oKpFqqFd2a4X2hizSQBl76JiGQHa/i0PMXzabgAXoks0hpBgOwKLi/pSvIpOYlSQQxf61yRcgnW2mvlpVvjjCiwrot+TmvQN+7z1rVGZqym5AoHwJBAOt7D5VK4ub0NhZcsY20UfKuYrd2SOZ5+X6NK2ATdsOx642LQhMRHcxS9OqPbeNuY5bjofLsHiXjdkdSkkZtJEdwRzHUHQgjqPI17XHOAN/8AXnVZ7ddjfpaieCy4uIeE7CRf/hP8bE7XtsdOhkpnOIl4fxFZBZvf+B8/PY0RLhSu2o69KpfDseTcgFHQ5ZIyNVOxBB5XuPgav/ZeB50zHwxi4zN1G4F/rDzO22tb45E+yDiRYeJz+Z/CrJw7hTmxN7eenwrhOM4OE5UcSydIwZXv6Rg5fhXUj4jE6CAxp1mfL/5MVy395hSyyI5RDMdgY3XKTFflm3+DAikuE7HETAtolrtY3ufu5unPlp0o1+xMbLZnKkj/ALpI4/aCVZ/exoHD/s+iRs8s+JxDBQgEspyZAQQpRLAjY2Olxe1ReWkPxG3EuJ4aMZWlAtplUx/JtKHw2Ph3R5Lf2NPeoC0VJhEjisiKmmyqF+VLnYn3/gKl937B4EErlpCQuVdMpuLnTW6j6uvmaa4WYhdaUq2q+gpvhR4ffUX3ZQ3lDEEcqLkwhupFB/Rxy0ozK65dQdqCZxxNhz0Nc9xdbagjUNzB6i/y5jSiXxDA6r7q1Hi9/C1FtHIr2H7TRfSngNzMqhSqi4LXLDLz2PPYm1+dNWimf/5a9BYv7WPhX2BvWhBwTDHFfSu5Pf8A3wWHK1yt7E2AF7ch0FN2xDck95tSJ0OV3h/YGGHEtiVLh2DArmzDxG5OoudbnUnc1YkgVfzNcEudyB6C/wATWBAPM9TrR50GrJy9aLVCXrkyUOYyiTZq3Q3e1uhzDxFkbAi9reEb68hUWKkIyhWAAN9eftrPpgaKxG6jY+Qofibju/7v4VaRNEaYm+u19Rb8a2OJEKVubndr6+z20rw8rWAvy2rIprub8tvfUpaKJAvE+zUM06zAtHLsxS1nFt2zAi4Gl+enQU0w3CofqvmmtYASMWUDyT6g9AKDknyuNdPWiIZ/Ed+tLzl1YOC7HuGkKWCqEUXAVVCjQ+Q6UY/Ez4QDY3JNvdalGPxRVbZr3t+P4UPhJiWYnUa2+X5Uil5YeFlrxMwYWB130oPGY63hudrm2/TnSWSdtGzWIFtBvuP8vZUU/FM6ruDY66ajTp7atF2iTVMZjFFvDn8rECuO7JXUjS5sN/ifK1KsNLawB1PP0o7DyePU3sxFutzoKW9j8VR1ElwLKdOewo/DTAaHkDfy52NQ4uexIAItbS24NcYbCWTMbkudt7AfgTVq0I0S4KfMNTc3/wBKOxeJPeIgt1PoDf8ACk0C5X8OpW9x0P6NExuTLmPJCb+f1RUZOmdQzixRa9yPZU6PZSaRpiCp9aOnmtHvUHPYyid4PF5mbS1qJaSlPDJfCTRL4iklk2VUAlpKiaWhWxFRNPS8yqxhbTVw01BtiKjbE+dHkx+Ad3tZS36YP0ayjbDxOIf9kmmuVfPl1oTF40ZRfQ8xTlY7RsE+zyOmhF9PjSKTBZmJIFj1Jr02jz0wGfHoq301vqBz/wBKgixKakMbnfp6bVFxHAEMVGQaXGpHrS2PAy3tdfj+dTcV0xubG/hOtx+Pto7BTrfU6c/fb8aqqQSHprruaNweFlXS467n8Km8a8lFP9h/i+Ih2sNLfr5fOulny2JOt25/rlSM4dzaxAJPNtPiKYDCPYfVvz8XP+WpygvZSEvI1kksgNwSfTS9CyNnsL6gNzA1IFqiMLhdlY9M6391qFiDFtdPLMPyopaFcU3ZHiOK/R43lKl8hHgBALFmCABjoNWGtVLF/tOxDMckcMS33GJgZ/52YAf3QD0NWbtPh2+iSMctg0Ox11mj5VSpXTEw8PjOLjc4eKa8BLys0pkkeCERFSGLAxRnoLjkK0Yopq2QyadIIwXbdoyzrmVhncquIgmz37tpCVaTTwxHXK7m58ete2tKhXMTYAC2+m/u3rxrtLwWGIcQzYdMOYpXTBsqmMyxmKfvBa9pUVQjZ7aE2vravTUDvEc6jKDp4hypPkycUqBiipPbCpZ1AJD6sb78gNdbV0mPVgLNb3/Oln0RmOXmBtccx191SrhJLXFgBpqw5eysUt9s1RhELbFgtlBFqmxOLGW1x76RzYWcagL65x+VA2xJNrL/ADiisafkekiyQ4xVW2Ye+uX4iv3hVYk4diSd0/n/ACFRyYKfy05iUf4ab6o+xudeCyPxRfvCh34sv3qrb4Sccv8AzF/KoHgmHIk/20/KqRwx9ivK/RZH4ov3hUD8UX7w99V5sPN90fzL+FQHDT32Ue0H5VRYo+xHml6LN+9F+8K1Vc+iy9U95rKP1xB9svR6nim7uVDlsrqFY36gZT79PbSPjEbqx3q24/BCSIX+6PlVd4yhZL/aGhPXzrXRiKtjcRLa/wACAaRtxGRfs2B/WwppxSU5d6rUs5vvXOKYdnMfFHDWK6erfnU6cbZQ2mp8ztS9pGzb1w8nVvnXcUdbGUHHSNGVtOd/8qcYPjC/Wyub9ba263G1U36RyNyPU0bhMTp9qlcEw8mi5Nxy+qxC3UkflS7EcZb7Ca9RrrSc4monU3vY0nBIZSbLBPinnhaOUvZsviS1wVZXB1BF7qORpU/Y7DW+s9z1jwv/APCusLi5Adj77VPJjJDrl+A/GgrXQ7p9oXS9l8Mt7OwBBBKrhlNmBBAKwAi4JHtq5QdtBbKCbDlZT76rc2IfL9UH2A/KooXl3ye3KKDSl+oC/HosKdqlXNZmLMfE2VduQGtEv2qiYWLn3D5XqpjESMT4L/3RW4sUx0y7cso/AUPqiw82i1S9rY9s+n9kj5UGO10KnTMSedr/AAquTY+S/wBXbqo/GsGOkP2R6WQfhRWKJzySLJ/TFTzYH+yfwNDydqwft29VPv3qvnHvbZfn+NDyY1/1/pTLFEX7JFhm7RjlID/cb86G/f5++PahHypEZG5+4j41ycQelOoRFcpMbtxw/eB/ut+YriXjxPn7CP8A1UsbNa5GnpatJc7CjxiC2Hfvs9D8fzrdL87dPhW6akDZ9LKPAPQfKq5xeKxPQ8q1WVwpTeJ4YMDyqtvgxfetVlBhQL9FW9dLw5TceX60rVZU2xkRRgDZRf8AXKmcEIyggAXvyrdZQYyJMwI+qL6a6dL9KLyWA8/IVuspGPEC7+xHnc6mp48w1DDbbKNKysrn0MibDTnKWNib7WW3wF/jRrBmQm62AGmXf1N63WVKWh4lbxvFyDbLtfY28tuVAniBOoFj13/CsrKvBKiEmwYyFm1PzrRQ2vmNZWU4hmHIJsR+vSpcRhspv5dLVlZXeQ+COFO8JBNtL6Dp5bVGFykroR5jpWVlMA1Kwtt+Xs5/GjeHcN7xS2YjW1v0aysoSdLQ0VsJ/o8v3z7hWVlZUubK8Uf/2Q=="/>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094" name="AutoShape 15" descr="data:image/jpeg;base64,/9j/4AAQSkZJRgABAQAAAQABAAD/2wCEAAkGBhMSERUUExMWFRQVFxcYGBQXGBcXGhoXFxgYFxgUFhQXHCYeFxkjGRcUHy8gJCcpLCwsFR4xNTAqNSYrLCkBCQoKDgwOGg8PGikkHyQsLCwsLCwsLCksLCwsLCwpLCksLCwsLCwsLCwsKSksLCwsLCwpLCwsLCwpLCwsLCwsLP/AABEIAQUAwQMBIgACEQEDEQH/xAAcAAACAgMBAQAAAAAAAAAAAAAEBQMGAAECBwj/xABNEAACAQIEAwUEBwQHBQUJAAABAgMAEQQSITEFQVEGEyJhcYGRobEUMkJSwdHwBxUjkhZicoLS4fEzNaKysyRDdKPCF0RTY3WEk7TT/8QAGgEAAwEBAQEAAAAAAAAAAAAAAQIDBAAFBv/EACkRAAICAgICAgEDBQEAAAAAAAABAhEDIRIxQVEEEyIyYZFScbHh8BT/2gAMAwEAAhEDEQA/AIZZdvQUMXFQzYn5UG+Mrw5Y2z6uE0kHOoO1cd1QiYwUVDODzqTjKJZOMjsR12q+VbEq1ItRbZVRRxa9SJHWwwrsNU22MkYErr1rV66qTsY5y1w63qU1rvK5NnUQHDE867jgtzrvvBWCSm5SYKRKK4dR0rWeszVNJjHGXyrlrV2XFcECqqxTkaVp2FaZh1/H5VG1uv69tVUGT5R9nDpULxVOa1lqqdA4pgjRVru6KYVGwFVUhHAHtWqksK3TWLxI5yaEY1YcRwNuRHuNBNwGTy99Xc4+zDHHP0KQa7E1dvhWBIsbiue4PQ+6jph5NHa4mpFxlR/Rza9j7q2kV+VBwTGWZomGM8zUg4getDnD+Vc935GleOLHWdhy8R61IOIil/0f9WrpcJfapvDAss0g5seKj+m+dZFwdjyoyLgPWoy+uJVObAjifOtjFGj/ANxqP0ajbgtJ9mMpUiJcSa2cVXY4TbnWLw0Df30t4/AfyIxL+vwFWrs12GmxQDv/AAojtcXLD+qvMeZ9lddh+yq4ibPIP4Udjl6k7KR7Ln2DnXpHG8cIYrhgl/CGtcLf7WW4uAPOvS+P8eLjzkeH835slLhD/v8Af+Cn8RwvCcCQkxZ5LA5buzWPMqllHtqCPG8DnOQHu2OxPex/FvD76oMnDnxUzOWZpWJJLabeR6C1QYzBFPCwANtR+ufn5VqXDriv4PMeTJ3yd/3L3x/9nDopkwrd6u+Q2z28raP6aH1qjM5Fejfsm44zxtC7E92bLf7p2Hs1HuqH9qHZYKPpcQtcgSqPPQSet7A+oPWpZfjxrlE3fF+bJS4TPPmkqLPUyZulSNEDyrB1o9ztWgPNWUT9G8xWU1oGy1YjBxqBdFGg5CgHhU7Ko9gphNETa4OwrUXDyx2NqrLGefDMn4Fwwq9B7q39HX7oPsFOl4SPuk+2uThUX7NzUuDKuarwJzgwR9VfcKiPBRvcDy3p7FLdrZQPZUjy+lvT5UyjJdE3kgVGfDWvp8KOPZaQPh1Yov0m2QkkgE2GR7AlW8S6f1h508aRcwZkzJuVsoJA5XIO+lS/v4NlMsbuUxAnQr3SWsR4TZfFfmfStcIprZiyZWn+JWMR2dkVUK2kLySxhIw5bNCbNcW9ul9K4w/BpmZlEMmZSAyiNyQTsCLaE1aExcRCju3IEmIexZf/AHi9xYCzAaaHQ63rvEzh++/hygzxwIQGQAdyRqLKBqFA25mjKMPYscs14K/g8MDIIyqq5YJ4wRZibWYWJGum1F4/h/dA5jDm7xo1QBi7spCtkUp4gGNr7XBGpoybDh8W2JIcAyrJkut7ixsDa1rj3UXjsWk5DSxyuyTmWNi4UqjEMYMyi+S4NuY06Vn+vE7tmp/IyKqWvOkJRgyGyNA4e2bL3TXy7ZrZb2vpeicJwfvO8/h5RGrliyMACgzMl8tg1uRtTM41O8jcRyL3SToApjUFZyTeyrutz62BNzeg8LMqRxLIJXaOLERZg48S4jVnbMCS4+NT+nDe5Mp/6M0lqC/gUNhlyLIUIR/qsUIU32Aa1jXGLwgiIEimMkXAZSpI6i4p2/Fm/hHK4MYgBS6CI/R2BVtEzkm2xNhc2pXxKOGRv+9y55XtJIWAMrZmCAAAC/Pc+yoyxYktSbNOLNlcknBI9M7CYUJgoyN3LOT6mw/4QtJP2oYlCIo2uT4n0JFhaw22u3P+oasHYqYNgocuygr/ACsV+QFIf2r4RTh45LDMsgAvzzA6X9l/ZXtJJY0l6PmptvI2+7ZUuyeLdEtZCg1bMVHOxFzqSQTt/olx8IZkQfWYt7s2goVZBmsCVN+fv5Vp+KMsjMLN4coJA8PmoGmnTWoqxnRY+w04w2P7vNcMMt/6wube4NXrvFcEJoJIzs6MvvGh9hsfZXl/7PeyYmK4lmvYk26HY+p3FerYiYRxsx2RST6KLn5VpitbI3vR86fSn9p39f1atrMTuL0zgePS638K+/W9MYWQ7KPdXl+f0n0ql+O5Fdv/AFfnW6tOQfdFapqfoXmv6iwYXgeYA3e1hrnfp613PgY05vfp3j/HxVYsU9owIxsBc8hoNPNvKkTw3O3OtbgePHI60AJgy27P6Z3/AMVEDs6xFwJP53/xVZuHcIy2Zt7bUQ3EogSoNypsQBz6V3BLs77G+imJ2XlOpJQf1pGH40xbs1CFJznTo8h/GmmLnVza+vQ2qfB4NihDaW0It8q5JPoVtrspU/DkH22AO13b86h/dd00uTfk7HT0vU3EIcszLe9jp6b28qjVrLTuIqmDy4C2xbb7zfnRuHRSPt//AJH+GtcLiCWGbX5++i4ohl05H20koaGUyM4RG1Bf+d/8VdLw8cy/87/nUiDxev8Ar+dGYdbkgjUHTzqLxllkF8XD16v/ADv+ddPwodX/AJ3/ADp1FgjfapBhdbc6hLEzTDMisvwsdX/mb86gk4X0ZgetyfgTY1ZJsIddNvlXDcPNReKRqjmicdheK92xhfQOdOglAsyf3lCsPQ9RTXtzxKKODJJGJc4JCG1rKLliT529ppDiuDN9ZRc6XW9swGoIb7LjcH5aEIu1WJmmMbMe8WNcp5Pe9/4icm2FwLHfnXoYcjUOLPL+TjufNFOXCI7Z8wVTa666X3FibkDau+KZNkB0G5Fteeg2osQGVjawNtzf62+w6C9dDh57vTrz29SaazKhn+zftouEk7mU2jc6MfsseR/qnryPrp6F254wPo/codZVuxH2YvtE/wBq2Uf3uleOw9nHc7+Ebty9L7Vf+C8CYKucHKLWzXubCyk31CgAWU9Bfanc3xpD4oLlbFOC4OPtKQT+gPdan2D7OA8jVhw/BQRqKNw+G7o2Oq9aSONs0zzJaQj/AKOCsq13XrWVT6zP9whnxgYKi/VUAeptqfPWjsDw4J4m1c6hfuj86gwyrGpmYeSDqbb++/xqbhjsfE2pbU/6dLU3klegfjHFe5bU2AQu3x/AUiSJmjzR+F3u19gC2vt91IO1Hb2A4icoJJIsO0aTSoqFFLEpYBnDSDMCLqOXOi8V2tylRErSl0DoYwWDKQCCLDQWI3tvWXKne+jZgppcewzCcJmQiTETAufCEjFkued3BJ67Cn0U0neJZjqVFuVuelUSDtsWaESxu08zlYcOuUMbMQXLOwVUuMoYnUq1tiQ37J9oIsXIZ42K91dTE9g6ya3DAEgi17EGx9QQBFNLlQZzTfFvZNx6HLiH87H30AelPO0kZd1kUAgi2muo5H30oERsdNjr5evStdmNEIjNHw7X53qPuCBc+49a1LI4jZo4+8cWspZUHiNrs7aKo1J3OlgLmh2HoIcH02orDE5r0Dnewz2DW8QUsVv/AFSwDEWtqQPSpoJddNT61NoYe4eQEHfMOVEqwNmUn20uwMfi1YjqL/Gjlj8RXpz9aQPQZJEDY1i4MWrQH2STtcH22PzFTxS6DnyrqTO5NEMeGBqDGcEjktmXxDQMNGHlmHLyOnlRsRsxAHy/OsxEu1wf16UaQOTZWcZ2CRzcML9WjF/ejIPhQbdhmSxHduBvaOz+zMxX4VdO9Vuf4Go3zL/WHub8jTgsR8K4bADpcyLyk+svougX1UU9jw6nQih54I5hf7S7MNGU+tBLjWjYJMbg6LKNAfJ+hqkUhZSYzCGI9Vo7Rl8jUKyAixoaKUxtY7VRE2T/ALuHWtUR9IXrWUQCyRgQLDRFAGxtoNRf3eygeJ8R7vDzup8SQyuORzKjMNPUCpYwQ62J1UX9wqbiPDlcMpH1lIY9QwysLehqapj0fNvZ1b8I4oTuGwOvrM96t/7OuJ5MGrMC1ldBz0SVmA9P4n/CKRjs5Pg8PxHAyRSGeV8KIAsbsJljldi8bKCLZSDqedtwa9A4X2E+i8LjLg98invbEkWkcsy2GnhJUZhvlPKkzq4D4JKM9lIgxJbtJhs2ySQKAeQ7lWPl9ZmPtpV2Ul8XFY2F0fCYliDtmikVka3UEm1O+J8GaLiGGxiX7rwLI+V5BE6IY1aRE8WQqENx0YXBtSHsqNccrC08sMiBCCmkgY3GYc5Dh1ANjZ76608GnFNCSX5ME4ii/ubCmwzDF4oX52McWnvX4Vau0nFI34zFBMubDRIbxZGkBkkw7PnMaglmzMg20CjbWqvicDiG4dFCMLiLpPKxbu2sQyAAAfWvcNra2m/IW7HwlOLxY1VcxFMshVHZo2OHaJC6KpdVKmM3y3F2Fri1M3QEhl+zqSc4ARzK4aORlQOrBu7yowAzakBmceQsOVJ+0XFEbi2FgnGbDRBWePI0gZpEZsxjUEubGMDQ2sepqzwcakfM0oKjvH7oFcrCGyhO8U6hmIdrNrYi+4pDxXAMnE8NjgrtDZUlKKzmMqjRhmRAWyFSmoB1DDpeMMlzaKyhUEwv9mseIbBmOVJF7qQqmdWUiNlDZRmFyA2f+ar3hEjXQi9ue1IsDxSWTvGcFIzIe5VlKP3Sqozup8XibMwDC9rciKb4EnU79POul2BdDbCwgsbm45dKNeVQwJt6n3UobH93q+nKw5+nnQE87zXN7AbKNv8AWpNMZFmmx6nKV11tflrWlxh9xFLINVUdCNaNkGhtUZN2VUVQSZiJKkxMxy71EG1vW528JpbYKOnmuNQD57GokxbL5joaiEmlQzTWUmqxsLSonxZWXWNsky6+vkeoqLB41ZgY5Vs40ZTz8x+tKTpP4i3MC48q1xDGhskim0g5jmPPoR8Qa2RM0kNsPi2gkETm6H/Zuf8AlP6+dHySXpYHXFQ9G/5WHP0PyNd8JxhdSrfXQ2b8/wBdKcQOvW61WUQEfCAXKE8lX5VPh8bndhbYnXTkdPwrOCZtL/dHy6VFgF8bHQDQ9LAE6n3VFFGNSfxqOaFXRlYeFgVI6gi1eczftsj8UwwzNglnGHOI7wZyxVnzrBl1TKpP1r7c9K9HhlWQKym6MAVYcwRcMD0INxVKEPLcPEYZniLaxsyk7HQ2v6EWPtpXxzh5aa6xozsBGZCLsUzKwUm9iLgbgmwte2lIOFyYibiGOw5xuJAiXEd3I08nhaOVUR5GvqoB8Xlen3Fe0xjxEqCAzS4aCOabLIE1yxs/dq0ZLgZwxOhtc20rGsEoP8WaftTW0elcMwiqrGw21sAL2623pUeCwyfZIc/aXQgGkHF/2gPHjTgY8K0pdFZGSVFLq0Xejwull0uD4thfXYqJu3YxPCsROizRtG8aSLHMI5FV2AVkm7s3BvYjKDo2vWrxtk1NIsuP7FyxLnjIcb2+17jv76V4fEMGAIKkG2mla/8AaUuFwPDiYJGixCuC8mIzyLklyMXYxfxNGzfZ6WFqr3aXtmJMPFOY8VEpxE8bJHiBA5MYjYK5EJYixOmmU5hroR0cCTC8za2egYLChvn+vOjpZlXXQKNrdB+NUfinaqdeMQYVAFhBMj+MjvFeJmJew2Rc5CWNyu+osvwHaNe+4j3n0m8Ad3D4gTIBHKE7uGMRoqXZlAbWw02vT8GJyLZisW0jXY+g6DpRMEndpd9+S9fM25fGqzw3tJeNpWwxAXC/S4175WWVFbK6ZxEMrIdwQdQRzBKzEftOUxJM+EmyPI6F+8QrdQpOVsgzsAwOWygaam+hcGzlJI9LTFnwkDce72UX9P026fOqbwbtv3uOOC+jyRMqllLlczWUPZowP4d0Nx4m5A+UMv7U41Dyrhy+FhmSF5xIAxZg5DJCV8SeE6lgTptfTO8LvouskaPQop7nyrWKmAG9Q4KcOM62KMAysNirC4YeRBB9tQ4iMM2u1SUUOycYtNhUGNnGU+ddwpdiFW2XntXGPAKnTblVUlaFb0KJ23oI0XKhGlQOmlakZmFcFxeSUfdbQ/gff8zTTGDusQr7LJ4W9dr/ACPsNV9L8qsHEP4mFDcwA3tGh/GmFG+Wsqr/AL7l61lcdRb8CwBXl4bfC9A9oHP0TFLGNe4ntbr3b2+NZ3iqUJvy035fCmWKkC72C26X+HOkQT5jg/3C/wD9Ri//AFZK+hOxAYcMwYbf6NBfr/s1sPdaquP2P4ZiUE7jBtMMQcJZLZwpUL3v1wmViMtr2531r0EgAAAWAGgtsB5cgOlM2Cj5zwHCRieK8SiZ3QN9LGZCRqcQoGYAgOmtypIBt5Uf24ilwuJh4lDyKq9iCD4PBdlP1ZIPDp92/wBoVZh+yru5p2GNlLzo6SSGKLxCYhpLC/hJPMddLV3xfsAkudVmljR48PHJGixlWXDDKhJYaPZU8Q2sdwbUjkr7HUXXQnlmEnabCsCSHgiYE7kHCOQT52tVP7NKf3TxQ8rYL398aumP7H4qTjEUscU8eHRIou/hKAxgQ92HXM31VJANxqFbSrTF+yqCLh0uCSZwJXR5ZsqFm7sgqgXZVBA533603JULTPLO0v8AuvhH/wBx/wBVKsP7ab9xFc3P0iXfX7JsKfcQ/ZfHLhsNAcVIFw3eZCI47nvGDG+vKwFEdquxH06NRLM6BGZvCqEuzBVzEH6uzGw08fkK7kjqZVeIsP6RRE7dyb+zDTUJwLDrJxHi0bA5JBOrW3CtiVBYX5r9b1UVa+IdlE+lx4wySZ4lRGXKmWQAFGv9zOrMDba9xysBguycYlxL97IxxiSpICsYA705iwtzB1A0FG0CmV7s9NNBFxHh8xIMEOJkUXNr92Uew5q2aNx7fvUhx/8AubDf+LxX/Shq8JwNQ0paWaR5oPo3eP3eZIrKthYAOxCgZm1t1OtcP2FhbCphTLLlSV5Va0d7yIqshGxHhBvfrXOSQeLZCin+kUwX630eTL/a+gi3xtVT4f8A7kxP/jMN/wBKSvV8H2VjXHjiHfSd4FCtHlTKxEIhJvuL2DWA0O2lQf8Asxw75x3siYaWZZnwqhLF0DAZZfrIniYZRf10Fp/bG6H+qVWP+wiMOG4XNv3EfuK3H/Daj8MfHRk0iRx6AAKAABoAALAAdALClXD5tS5PPbyrNuVmhapFga1qGbDdRpUqvpcVzLLpU1aGoTcWUXpXNsKPx8l2pdOa2w6M0+zlSb6U/wCHHNh3XpmHwv8AjSaJQBc034K38GQnqx9yiqIR9Fd7yt1ru63XWAuU+JRfrLsL6+lbwc4xUNreNNvw+GnsqXiGDEsIPPKL+7Q1XeGTvBLfpoRyIpPI3gc8OYiTz1v6fne1NM2uvt/KhQi5i6a5hr69f1zrsQMzeVBaOewbE4hbGwub0tjxd2Y2A5e6nEuDABuefpQEjJHGToL3+O1JIeIFhJ5ORNj0/wAqmmeTX623nW8Ji1FtzU0uMHi0Pw/OkTGaE0czbeL41LJjSF1a/lUcXEAXI10qPHzpmubcvLlToVkeOxX8I3AtcbevnQeDmBcDyPyojiSBozl8ttaVx4R0e5FwL6+W1MmCjkrpeisJHd9etgKjh4ex3YZaZyRgNmB1NvDbbQCuk0PFMKmXUKKY4CLnyHKli3vt6npRgxOmVOfOocbKc/BFxeTkKzB4M2HKuUwLs1yRp60YoZd7VS9aFafkLwrW8J9lbkbWomxAsWJAtz/DzPlVW4vJiWxcEqXEKaMtwNDcMzR8za1ufhtYXqTW7GvQ0xv1jpQI31phjVtre96WyCtcejPLsySW+g2p9EMmDJ5sP+Y2+VI8Phs7BRuTb/OnPG5fqQp5af8ACo+dOIJqyn/9H0+8ayhQbQTw3H2QKddBp1FvnU54aG1AuDrr06Hoajw3DFNtxYD5U2giyfV2O4/9Q8/Kp/qD0RYKMLyt5flUss4B0rbjNt+vWhX0JvQtrQBRxTGMdL2u1rDpSzGtoFuN+fSp8VPmcg6efQetRw8NzSXvcfh60j2yq0ZHIB1Psroz+RFNYook6fE1KZIbfVF/SgkgNlKV8shGu/rXOPYG+tM8VgwZmIAFzfYitz8CVlvn92vvp72d4FeDU5bA78qPttn+H40MUER0OvVdT7a5lxpfS1vP86UKD8WF+xa5G3IVxhcKRqfrfrWt8PwpBuNf1yqwpkyXFr21JpW6GsVLIApHO1c8NgJJ+FRlM7eHa9M8TFIkD90AZchKg82toKEnWgx9skOGPWq32mmxJRPot3s4zlbEEAjwgncHUG22moozs7JPNCPpV843QjKGHJ2A+sDrptptQ3bTjUsEadwoZs659M2UAghDbRS2oF+lKm6GdDrB4Xwhzq1r3P2eoUfZG4PPTW9VLtf3zp/2Yto2Ysum2q2P2lBGttLVYMVjkjgGJnb+C4UlADlDMNDk3cnnfQb2GpoPtFxcLEZEGZQt8x0U32AO7ez30cbsSQGnGQe5jeyvIui6CzAeJTbQWIIHX2UQy1VsBNHPEJ5fDJA9nbNYAjxI4A+zlA9pGu9XrhPDs695JYR777+37vnzq2N+Cc/ZPwfDiNGmfTTT06+pOg/zrng0RllaZuR09TyHoPwqPF4lsTII49EH4faPl0FPsPhwihV2H6ufOrkiSsrVq3RANIMpjX0HyqAmxrEXa3QXHsFSFriw3+VSexiCWUXsPrfr31zNgtLk60TDhsg11/W1LuK4gi2U6g3pelsK30IMbgCtzzJ33vXeAgP1iCQfP8KP+l5lNxY+Vaw7Aiw+VIkM2/Jtk2ABN/17q7GE1Got+tNaZrGFFufOoippkLZVeISHvDl16aXoHE4SVhuffb4CrdNgQTqPdpUXdIn3R5n/ADoSW7Q6kVbA8Pa4uCwHsHvp4/BkdcykXG6DQfrzqTF8SjA019Nr+tKpOJvsunpv6V37gt9BM0+QgWsANuftrIw0p8O1cQ8PLi7GxttzpzhcJlTw6G1K/aGTo4wsAQXA153oPtbxv6NhmmjTM4KjIb28X2jbl+Y2pjhZr+GUZT1/Gh+PGONRnkQd4cqXIuxPIDnpSV5Y1i7hzPiYI5B4FK+HLe55FWcbDTUDXzBFqXSdvcIkDFcwAYIFC21uLtcaZeebfnamkfFJIye6GbWxA+oLbeLbMNrLc7C2gpHiuz2ExEbscoZpD/sbKCbeJFTxZiSW6m45UGkkNYy4lAuIibMA0L+IsSyRxsftqLhn53JsASTcXaooOGJkjVf4mZf4ZPjJSwuqr0HUDbc6Gu3CthDg8+SLLlDtZpTYhsjgGwYW2OpHIG9KMPwHEfQ/osLsLtcSWyFsv2CRqLa7nblvRgqAybjHZWGOIiRlizWvHGAzaahiNjbmvQnXQUDwbCYrPDCjZsOoyMGIGmY2drbsNANzb1FWXB8CCKjYh8zsq3CXLObC5G7H2DTrVRg4rjYHxEZifw3eJQhYRuCLLp9goA25vkJ5XqsqpMRX0ek4Hh6xLYbnduZ/y8qMijLGwpf2dxrYqCOQoULDVSCLG9uY+NP1VY1860J2rItUcfu6t1H+8vKsonHUTeEHyHyqSFOZ3oeJb2HkPlRGILZSFIDEHKSLgG2hK3Fxe2lxUkccySjcmwB3PpuaUcQ47hgCL5z/AFf8W1eacW7RYs4hosXZXj+wgsluUsY+0rdT6eVMsJMsotex5Ec/T8qtDHGXYkpNdDiTjIOiiw9bn36CmHDuJ+IZl09g+dV0QlTRUL2/V/iausMPQnOQbxPjs6uTbKh2trp/a5mu8HxsuNWI9SbfGpcNiLixFwd77VDiuzqOc8Rsw5a8+QP5131xR3KyTF5m+qSfS9Rw4NyRm0vzP42pYZ5YWs4OnW/xppg+MBrDnU5YIvodZWgh+DBRdm9gqX6EqjRRf40YkbOuwPT/AFFRy4dvtC2v4dayzxygUU1IEBPh9BTXDHlS5LeH0FMYYjaojE30cMLaHyqs9q+wYxfdlJTE0ZNrjMNSD1BBBA61YEYhhY9aYRYrkRTRpnW0I8O0saLEyq2VQBY5cyjQlbn3jcXHUEqOy3Z4YEykI7ox1zZSUFgbgjffX39RVr4oFMbWBLKCygGxzAHLYnYk6e3XSqn2D7SYjGiVJLRMpzFgmvIWUNopAsDcMRbzoNVoZO9msPwZMLJiZESRnmu6Rs6Xzm7gxZQXJzAWIvYb9aW9ne0+MxUM8RFp4yzLljNyxLMoBPhisxAJbbUc6ccB4Hikx84dv+zMLqQ/jy3IRL/WFrG9iNjbQirZLgECgJZSuqnz53A3B59fUA0VGzmym9jMPPJCTiEeOQMUOhVpAOZYnMANrC3S9WlODApl+oNxl3DDUMPO/v50FgO1mHLzIpvIj+KNbsQ1lDKLC7eINqB+NSTY+aTb+EvsZz7Pqr7c3oKpFqqFd2a4X2hizSQBl76JiGQHa/i0PMXzabgAXoks0hpBgOwKLi/pSvIpOYlSQQxf61yRcgnW2mvlpVvjjCiwrot+TmvQN+7z1rVGZqym5AoHwJBAOt7D5VK4ub0NhZcsY20UfKuYrd2SOZ5+X6NK2ATdsOx642LQhMRHcxS9OqPbeNuY5bjofLsHiXjdkdSkkZtJEdwRzHUHQgjqPI17XHOAN/8AXnVZ7ddjfpaieCy4uIeE7CRf/hP8bE7XtsdOhkpnOIl4fxFZBZvf+B8/PY0RLhSu2o69KpfDseTcgFHQ5ZIyNVOxBB5XuPgav/ZeB50zHwxi4zN1G4F/rDzO22tb45E+yDiRYeJz+Z/CrJw7hTmxN7eenwrhOM4OE5UcSydIwZXv6Rg5fhXUj4jE6CAxp1mfL/5MVy395hSyyI5RDMdgY3XKTFflm3+DAikuE7HETAtolrtY3ufu5unPlp0o1+xMbLZnKkj/ALpI4/aCVZ/exoHD/s+iRs8s+JxDBQgEspyZAQQpRLAjY2Olxe1ReWkPxG3EuJ4aMZWlAtplUx/JtKHw2Ph3R5Lf2NPeoC0VJhEjisiKmmyqF+VLnYn3/gKl937B4EErlpCQuVdMpuLnTW6j6uvmaa4WYhdaUq2q+gpvhR4ffUX3ZQ3lDEEcqLkwhupFB/Rxy0ozK65dQdqCZxxNhz0Nc9xdbagjUNzB6i/y5jSiXxDA6r7q1Hi9/C1FtHIr2H7TRfSngNzMqhSqi4LXLDLz2PPYm1+dNWimf/5a9BYv7WPhX2BvWhBwTDHFfSu5Pf8A3wWHK1yt7E2AF7ch0FN2xDck95tSJ0OV3h/YGGHEtiVLh2DArmzDxG5OoudbnUnc1YkgVfzNcEudyB6C/wATWBAPM9TrR50GrJy9aLVCXrkyUOYyiTZq3Q3e1uhzDxFkbAi9reEb68hUWKkIyhWAAN9eftrPpgaKxG6jY+Qofibju/7v4VaRNEaYm+u19Rb8a2OJEKVubndr6+z20rw8rWAvy2rIprub8tvfUpaKJAvE+zUM06zAtHLsxS1nFt2zAi4Gl+enQU0w3CofqvmmtYASMWUDyT6g9AKDknyuNdPWiIZ/Ed+tLzl1YOC7HuGkKWCqEUXAVVCjQ+Q6UY/Ez4QDY3JNvdalGPxRVbZr3t+P4UPhJiWYnUa2+X5Uil5YeFlrxMwYWB130oPGY63hudrm2/TnSWSdtGzWIFtBvuP8vZUU/FM6ruDY66ajTp7atF2iTVMZjFFvDn8rECuO7JXUjS5sN/ifK1KsNLawB1PP0o7DyePU3sxFutzoKW9j8VR1ElwLKdOewo/DTAaHkDfy52NQ4uexIAItbS24NcYbCWTMbkudt7AfgTVq0I0S4KfMNTc3/wBKOxeJPeIgt1PoDf8ACk0C5X8OpW9x0P6NExuTLmPJCb+f1RUZOmdQzixRa9yPZU6PZSaRpiCp9aOnmtHvUHPYyid4PF5mbS1qJaSlPDJfCTRL4iklk2VUAlpKiaWhWxFRNPS8yqxhbTVw01BtiKjbE+dHkx+Ad3tZS36YP0ayjbDxOIf9kmmuVfPl1oTF40ZRfQ8xTlY7RsE+zyOmhF9PjSKTBZmJIFj1Jr02jz0wGfHoq301vqBz/wBKgixKakMbnfp6bVFxHAEMVGQaXGpHrS2PAy3tdfj+dTcV0xubG/hOtx+Pto7BTrfU6c/fb8aqqQSHprruaNweFlXS467n8Km8a8lFP9h/i+Ih2sNLfr5fOulny2JOt25/rlSM4dzaxAJPNtPiKYDCPYfVvz8XP+WpygvZSEvI1kksgNwSfTS9CyNnsL6gNzA1IFqiMLhdlY9M6391qFiDFtdPLMPyopaFcU3ZHiOK/R43lKl8hHgBALFmCABjoNWGtVLF/tOxDMckcMS33GJgZ/52YAf3QD0NWbtPh2+iSMctg0Ox11mj5VSpXTEw8PjOLjc4eKa8BLys0pkkeCERFSGLAxRnoLjkK0Yopq2QyadIIwXbdoyzrmVhncquIgmz37tpCVaTTwxHXK7m58ete2tKhXMTYAC2+m/u3rxrtLwWGIcQzYdMOYpXTBsqmMyxmKfvBa9pUVQjZ7aE2vravTUDvEc6jKDp4hypPkycUqBiipPbCpZ1AJD6sb78gNdbV0mPVgLNb3/Oln0RmOXmBtccx191SrhJLXFgBpqw5eysUt9s1RhELbFgtlBFqmxOLGW1x76RzYWcagL65x+VA2xJNrL/ADiisafkekiyQ4xVW2Ye+uX4iv3hVYk4diSd0/n/ACFRyYKfy05iUf4ab6o+xudeCyPxRfvCh34sv3qrb4Sccv8AzF/KoHgmHIk/20/KqRwx9ivK/RZH4ov3hUD8UX7w99V5sPN90fzL+FQHDT32Ue0H5VRYo+xHml6LN+9F+8K1Vc+iy9U95rKP1xB9svR6nim7uVDlsrqFY36gZT79PbSPjEbqx3q24/BCSIX+6PlVd4yhZL/aGhPXzrXRiKtjcRLa/wACAaRtxGRfs2B/WwppxSU5d6rUs5vvXOKYdnMfFHDWK6erfnU6cbZQ2mp8ztS9pGzb1w8nVvnXcUdbGUHHSNGVtOd/8qcYPjC/Wyub9ba263G1U36RyNyPU0bhMTp9qlcEw8mi5Nxy+qxC3UkflS7EcZb7Ca9RrrSc4monU3vY0nBIZSbLBPinnhaOUvZsviS1wVZXB1BF7qORpU/Y7DW+s9z1jwv/APCusLi5Adj77VPJjJDrl+A/GgrXQ7p9oXS9l8Mt7OwBBBKrhlNmBBAKwAi4JHtq5QdtBbKCbDlZT76rc2IfL9UH2A/KooXl3ye3KKDSl+oC/HosKdqlXNZmLMfE2VduQGtEv2qiYWLn3D5XqpjESMT4L/3RW4sUx0y7cso/AUPqiw82i1S9rY9s+n9kj5UGO10KnTMSedr/AAquTY+S/wBXbqo/GsGOkP2R6WQfhRWKJzySLJ/TFTzYH+yfwNDydqwft29VPv3qvnHvbZfn+NDyY1/1/pTLFEX7JFhm7RjlID/cb86G/f5++PahHypEZG5+4j41ycQelOoRFcpMbtxw/eB/ut+YriXjxPn7CP8A1UsbNa5GnpatJc7CjxiC2Hfvs9D8fzrdL87dPhW6akDZ9LKPAPQfKq5xeKxPQ8q1WVwpTeJ4YMDyqtvgxfetVlBhQL9FW9dLw5TceX60rVZU2xkRRgDZRf8AXKmcEIyggAXvyrdZQYyJMwI+qL6a6dL9KLyWA8/IVuspGPEC7+xHnc6mp48w1DDbbKNKysrn0MibDTnKWNib7WW3wF/jRrBmQm62AGmXf1N63WVKWh4lbxvFyDbLtfY28tuVAniBOoFj13/CsrKvBKiEmwYyFm1PzrRQ2vmNZWU4hmHIJsR+vSpcRhspv5dLVlZXeQ+COFO8JBNtL6Dp5bVGFykroR5jpWVlMA1Kwtt+Xs5/GjeHcN7xS2YjW1v0aysoSdLQ0VsJ/o8v3z7hWVlZUubK8Uf/2Q=="/>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539" name="Rectangle 12"/>
          <p:cNvSpPr>
            <a:spLocks noChangeArrowheads="1"/>
          </p:cNvSpPr>
          <p:nvPr/>
        </p:nvSpPr>
        <p:spPr bwMode="auto">
          <a:xfrm>
            <a:off x="309563" y="107950"/>
            <a:ext cx="86550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5000"/>
              </a:lnSpc>
              <a:spcBef>
                <a:spcPct val="0"/>
              </a:spcBef>
              <a:spcAft>
                <a:spcPct val="0"/>
              </a:spcAft>
              <a:buClrTx/>
              <a:buSzTx/>
              <a:buFontTx/>
              <a:buNone/>
              <a:tabLst/>
              <a:defRPr/>
            </a:pPr>
            <a:r>
              <a:rPr kumimoji="0" lang="pt-BR" altLang="pt-BR" sz="3600" b="0" i="0" u="none" strike="noStrike" kern="1200" cap="none" spc="0" normalizeH="0" baseline="0" noProof="0" dirty="0">
                <a:ln>
                  <a:noFill/>
                </a:ln>
                <a:solidFill>
                  <a:srgbClr val="FFFFFF"/>
                </a:solidFill>
                <a:effectLst/>
                <a:uLnTx/>
                <a:uFillTx/>
                <a:latin typeface="Tahoma" panose="020B0604030504040204" pitchFamily="34" charset="0"/>
                <a:ea typeface="+mn-ea"/>
                <a:cs typeface="Tahoma" panose="020B0604030504040204" pitchFamily="34" charset="0"/>
              </a:rPr>
              <a:t>Francisco Cândido XAVIER e Waldo Vieira - 23ª Edição - Rio de Janeiro: FEB - 2005</a:t>
            </a:r>
          </a:p>
        </p:txBody>
      </p:sp>
      <p:pic>
        <p:nvPicPr>
          <p:cNvPr id="12" name="Picture 5" descr="http://www.febeditora.com.br/wp-content/uploads/2013/06/Evolu%C3%A7%C3%A3o-em-dois-mundos-CAP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3601094"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87368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nodeType="afterGroup">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539"/>
                                        </p:tgtEl>
                                        <p:attrNameLst>
                                          <p:attrName>style.visibility</p:attrName>
                                        </p:attrNameLst>
                                      </p:cBhvr>
                                      <p:to>
                                        <p:strVal val="visible"/>
                                      </p:to>
                                    </p:set>
                                    <p:anim calcmode="lin" valueType="num">
                                      <p:cBhvr>
                                        <p:cTn id="13" dur="500" fill="hold"/>
                                        <p:tgtEl>
                                          <p:spTgt spid="22539"/>
                                        </p:tgtEl>
                                        <p:attrNameLst>
                                          <p:attrName>ppt_w</p:attrName>
                                        </p:attrNameLst>
                                      </p:cBhvr>
                                      <p:tavLst>
                                        <p:tav tm="0">
                                          <p:val>
                                            <p:fltVal val="0"/>
                                          </p:val>
                                        </p:tav>
                                        <p:tav tm="100000">
                                          <p:val>
                                            <p:strVal val="#ppt_w"/>
                                          </p:val>
                                        </p:tav>
                                      </p:tavLst>
                                    </p:anim>
                                    <p:anim calcmode="lin" valueType="num">
                                      <p:cBhvr>
                                        <p:cTn id="14" dur="500" fill="hold"/>
                                        <p:tgtEl>
                                          <p:spTgt spid="22539"/>
                                        </p:tgtEl>
                                        <p:attrNameLst>
                                          <p:attrName>ppt_h</p:attrName>
                                        </p:attrNameLst>
                                      </p:cBhvr>
                                      <p:tavLst>
                                        <p:tav tm="0">
                                          <p:val>
                                            <p:fltVal val="0"/>
                                          </p:val>
                                        </p:tav>
                                        <p:tav tm="100000">
                                          <p:val>
                                            <p:strVal val="#ppt_h"/>
                                          </p:val>
                                        </p:tav>
                                      </p:tavLst>
                                    </p:anim>
                                    <p:animEffect transition="in" filter="fade">
                                      <p:cBhvr>
                                        <p:cTn id="15" dur="500"/>
                                        <p:tgtEl>
                                          <p:spTgt spid="225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3">
                                            <p:txEl>
                                              <p:pRg st="1" end="1"/>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3">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3">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0" dur="500"/>
                                        <p:tgtEl>
                                          <p:spTgt spid="3">
                                            <p:txEl>
                                              <p:pRg st="5" end="5"/>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3190" y="1861721"/>
          <a:ext cx="7857461" cy="2698556"/>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698556">
                <a:tc>
                  <a:txBody>
                    <a:bodyPr/>
                    <a:lstStyle/>
                    <a:p>
                      <a:pPr algn="just"/>
                      <a:r>
                        <a:rPr lang="pt-BR" sz="2800" dirty="0"/>
                        <a:t>603.	Nos mundos superiores, os animais conhecem a Deus?</a:t>
                      </a:r>
                    </a:p>
                    <a:p>
                      <a:pPr algn="just"/>
                      <a:endParaRPr lang="pt-BR" sz="2800" dirty="0"/>
                    </a:p>
                    <a:p>
                      <a:pPr algn="just"/>
                      <a:r>
                        <a:rPr lang="pt-BR" sz="2800" dirty="0">
                          <a:solidFill>
                            <a:srgbClr val="FFFF00"/>
                          </a:solidFill>
                        </a:rPr>
                        <a:t>R. Não. O homem é um deus para eles, como antigamente os Espíritos foram deuses para os homens.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2540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66002" y="1071154"/>
          <a:ext cx="7857461" cy="476693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66938">
                <a:tc>
                  <a:txBody>
                    <a:bodyPr/>
                    <a:lstStyle/>
                    <a:p>
                      <a:pPr algn="just"/>
                      <a:r>
                        <a:rPr lang="pt-BR" sz="2000" dirty="0"/>
                        <a:t>604.	Os animais, mesmo aperfeiçoados nos mundos superiores, sendo sempre inferiores aos homens, disso resultaria que Deus tivesse criado seres intelectuais perpetuamente votados à inferioridade, o que parece em desacordo com a unidade de vistas e de progresso que se assinalam em todas as suas obras?</a:t>
                      </a:r>
                    </a:p>
                    <a:p>
                      <a:pPr algn="just"/>
                      <a:endParaRPr lang="pt-BR" sz="2000" dirty="0"/>
                    </a:p>
                    <a:p>
                      <a:pPr algn="just"/>
                      <a:r>
                        <a:rPr lang="pt-BR" sz="2000" dirty="0">
                          <a:solidFill>
                            <a:srgbClr val="FFFF00"/>
                          </a:solidFill>
                        </a:rPr>
                        <a:t>R.	Tudo se encadeia na Natureza, por liames que não podeis ainda perceber, e as coisas aparentemente mais disparatadas têm pontos de contato que o homem jamais chegará a compreender, no seu estado atual. Pode entrevê-los, por um esforço de sua inteligência, mas somente quando essa inteligência tiver atingido todo o seu desenvolvimento e se libertado dos preconceitos do orgulho e da ignorância poderá ver claramente na obra de Deus.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88554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817669" y="1895174"/>
          <a:ext cx="7666074" cy="2711995"/>
        </p:xfrm>
        <a:graphic>
          <a:graphicData uri="http://schemas.openxmlformats.org/drawingml/2006/table">
            <a:tbl>
              <a:tblPr firstRow="1" bandRow="1">
                <a:tableStyleId>{5C22544A-7EE6-4342-B048-85BDC9FD1C3A}</a:tableStyleId>
              </a:tblPr>
              <a:tblGrid>
                <a:gridCol w="7666074">
                  <a:extLst>
                    <a:ext uri="{9D8B030D-6E8A-4147-A177-3AD203B41FA5}">
                      <a16:colId xmlns:a16="http://schemas.microsoft.com/office/drawing/2014/main" val="1244802210"/>
                    </a:ext>
                  </a:extLst>
                </a:gridCol>
              </a:tblGrid>
              <a:tr h="2711995">
                <a:tc>
                  <a:txBody>
                    <a:bodyPr/>
                    <a:lstStyle/>
                    <a:p>
                      <a:pPr algn="just"/>
                      <a:r>
                        <a:rPr lang="pt-BR" sz="2800" dirty="0"/>
                        <a:t>Até lá, suas idéias limitadas lhe farão ver as coisas de um ponto de vista mesquinho e acanhado. Sabei que Deus nunca se contradiz e que tudo, na Natureza, se harmoniza através de leis gerais, que jamais se afastam da sublime sabedoria do Criador.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39630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3190" y="1850569"/>
          <a:ext cx="7857461" cy="276832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768323">
                <a:tc>
                  <a:txBody>
                    <a:bodyPr/>
                    <a:lstStyle/>
                    <a:p>
                      <a:pPr algn="just"/>
                      <a:r>
                        <a:rPr lang="pt-BR" sz="2400" dirty="0"/>
                        <a:t>604.a. A inteligência é assim uma propriedade comum, um ponto de encontro entre a alma dos animais e a do homem?</a:t>
                      </a:r>
                    </a:p>
                    <a:p>
                      <a:pPr algn="just"/>
                      <a:endParaRPr lang="pt-BR" sz="2400" dirty="0"/>
                    </a:p>
                    <a:p>
                      <a:pPr algn="just"/>
                      <a:r>
                        <a:rPr lang="pt-BR" sz="2400" dirty="0">
                          <a:solidFill>
                            <a:srgbClr val="FFFF00"/>
                          </a:solidFill>
                        </a:rPr>
                        <a:t>R. Sim, mas os animais não têm senão a inteligência da vida material; nos homens, a inteligência produz a vida moral.</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09990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4762" y="1179690"/>
          <a:ext cx="7857461" cy="4707304"/>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07304">
                <a:tc>
                  <a:txBody>
                    <a:bodyPr/>
                    <a:lstStyle/>
                    <a:p>
                      <a:pPr algn="just"/>
                      <a:r>
                        <a:rPr lang="pt-BR" sz="2000" dirty="0"/>
                        <a:t>605.	Se considerarmos todos os pontos de contato existentes entre o homem e os animais, não poderíamos pensar que o homem possui duas almas: a alma animal e a alma espírita; e que, se ele não tivesse esta última, poderia viver, mas como os animais? Dizendo de outra maneira: o animal é um ser semelhante ao homem, menos a alma espírita? Disso resultaria que os bons e os maus instintos do homem seriam o efeito da predominância de uma ou de outra dessas duas almas?</a:t>
                      </a:r>
                    </a:p>
                    <a:p>
                      <a:pPr algn="just"/>
                      <a:endParaRPr lang="pt-BR" sz="2000" dirty="0"/>
                    </a:p>
                    <a:p>
                      <a:pPr algn="just"/>
                      <a:r>
                        <a:rPr lang="pt-BR" sz="2000" dirty="0">
                          <a:solidFill>
                            <a:srgbClr val="FFFF00"/>
                          </a:solidFill>
                        </a:rPr>
                        <a:t>R. Não, o homem não tem duas almas, mas o corpo tem os seus instintos, que resultam da sensação dos órgãos. Não há no homem senão uma dupla natureza: a natureza animal e a espiritual. Pelo seu corpo, ele participa da natureza dos animais e dos seus instintos; pela sua alma, participa da natureza dos Espíritos.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46821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559376" y="735446"/>
          <a:ext cx="7857461" cy="49268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926800">
                <a:tc>
                  <a:txBody>
                    <a:bodyPr/>
                    <a:lstStyle/>
                    <a:p>
                      <a:pPr algn="ctr"/>
                      <a:r>
                        <a:rPr lang="pt-BR" sz="2400" dirty="0">
                          <a:solidFill>
                            <a:srgbClr val="FFFF00"/>
                          </a:solidFill>
                        </a:rPr>
                        <a:t>OS TRÊS REINOS</a:t>
                      </a:r>
                    </a:p>
                    <a:p>
                      <a:pPr algn="ctr"/>
                      <a:r>
                        <a:rPr lang="pt-BR" sz="2400" dirty="0">
                          <a:solidFill>
                            <a:srgbClr val="FFFF00"/>
                          </a:solidFill>
                        </a:rPr>
                        <a:t>I OS MINERAIS E AS PLANTAS</a:t>
                      </a:r>
                    </a:p>
                    <a:p>
                      <a:pPr algn="just"/>
                      <a:endParaRPr lang="pt-BR" sz="2400" dirty="0"/>
                    </a:p>
                    <a:p>
                      <a:pPr algn="just"/>
                      <a:r>
                        <a:rPr lang="pt-BR" sz="2400" dirty="0"/>
                        <a:t>585.	Que pensais da divisão da Natureza em três reinos, ou ainda em duas classes: os seres orgânicos e os seres inorgânicos? Alguns fazem da espécie humana um quarto reino. Qual dessas divisões é a preferível?</a:t>
                      </a:r>
                    </a:p>
                    <a:p>
                      <a:pPr algn="just"/>
                      <a:endParaRPr lang="pt-BR" sz="2400" dirty="0"/>
                    </a:p>
                    <a:p>
                      <a:pPr algn="just"/>
                      <a:r>
                        <a:rPr lang="pt-BR" sz="2400" dirty="0">
                          <a:solidFill>
                            <a:srgbClr val="FFFF00"/>
                          </a:solidFill>
                        </a:rPr>
                        <a:t>R. Todas são boas; isso depende do ponto de vista. Encarados sob o aspecto material, não há senão seres orgânicos e seres inorgânicos; do ponto de vista moral, há, evidentemente, quatro graus.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72425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9545" y="339313"/>
          <a:ext cx="7857461" cy="4358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358640">
                <a:tc>
                  <a:txBody>
                    <a:bodyPr/>
                    <a:lstStyle/>
                    <a:p>
                      <a:pPr algn="just"/>
                      <a:r>
                        <a:rPr lang="pt-BR" sz="2000" dirty="0"/>
                        <a:t>605.a. Assim, além das suas próprias imperfeições, de que o Espírito deve despojar-se, deve ele lutar contra a influência da matéria?</a:t>
                      </a:r>
                    </a:p>
                    <a:p>
                      <a:pPr algn="just"/>
                      <a:endParaRPr lang="pt-BR" sz="2000" dirty="0"/>
                    </a:p>
                    <a:p>
                      <a:pPr algn="just"/>
                      <a:r>
                        <a:rPr lang="pt-BR" sz="2000" dirty="0">
                          <a:solidFill>
                            <a:srgbClr val="FFFF00"/>
                          </a:solidFill>
                        </a:rPr>
                        <a:t>R. Sim, quanto mais inferior é ele, mais apertados são os laços entre o Espírito e a matéria. Não o vedes? Não, o homem não tem duas almas; a alma é sempre única, um ser único. A alma do animal e a do homem são distintas entre si, de tal maneira que a de um não pode animar o corpo criado para o outro. Mas se o homem não possui uma alma animal, que por suas paixões o coloque no nível dos animais, tem o seu corpo, que o rebaixa frequentemente a esse nível porque o seu corpo é um ser dotado de vitalidade, que tem instintos, mas ininteligentes e limitados ao interesse de sua conservação [36].</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709545" y="4824227"/>
          <a:ext cx="7857461" cy="1615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15440">
                <a:tc>
                  <a:txBody>
                    <a:bodyPr/>
                    <a:lstStyle/>
                    <a:p>
                      <a:pPr algn="just"/>
                      <a:endParaRPr lang="pt-BR" sz="2000" dirty="0"/>
                    </a:p>
                    <a:p>
                      <a:pPr algn="just"/>
                      <a:r>
                        <a:rPr lang="pt-BR" sz="2000" dirty="0"/>
                        <a:t>[36]	Os Espíritos levantam aqui um problema filosófico, o do "ser do corpo", que o desenvolvimento da Filosofia Espírita tende a esclarecer. Ver obras especializadas, na Coleção Filosófica Edicel.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91422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0837" y="1192752"/>
          <a:ext cx="7857461" cy="448056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480560">
                <a:tc>
                  <a:txBody>
                    <a:bodyPr/>
                    <a:lstStyle/>
                    <a:p>
                      <a:pPr algn="just"/>
                      <a:r>
                        <a:rPr lang="pt-BR" sz="2400" dirty="0"/>
                        <a:t>O Espírito, encarnando-se no corpo do homem, transmite-lhe o princípio intelectual e moral, que o torna superior aos animais. As duas naturezas existentes no homem oferecem às suas paixões duas fontes diversas: umas provêm dos instintos da natureza animal, outras das impurezas do Espírito encarnado, que simpatiza em maior ou menor proporção com a grosseria dos apetites animais. O Espírito, ao purificar- se, liberta-se pouco a pouco da influência da matéria. Sob essa influência, ele se aproxima dos brutos; liberto dessa influência eleva-se ao seu verdadeiro destino.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62966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0998" y="407486"/>
          <a:ext cx="7857461" cy="13106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310640">
                <a:tc>
                  <a:txBody>
                    <a:bodyPr/>
                    <a:lstStyle/>
                    <a:p>
                      <a:pPr algn="just"/>
                      <a:r>
                        <a:rPr lang="pt-BR" sz="2000" dirty="0"/>
                        <a:t>606.	De onde tiram os animais o princípio inteligente que constitui a espécie particular de alma de que são dotados?</a:t>
                      </a:r>
                    </a:p>
                    <a:p>
                      <a:pPr algn="just"/>
                      <a:endParaRPr lang="pt-BR" sz="2000" dirty="0"/>
                    </a:p>
                    <a:p>
                      <a:pPr algn="just"/>
                      <a:r>
                        <a:rPr lang="pt-BR" sz="2000" dirty="0">
                          <a:solidFill>
                            <a:srgbClr val="FFFF00"/>
                          </a:solidFill>
                        </a:rPr>
                        <a:t>R. Do elemento inteligente universal.</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30998" y="1870526"/>
          <a:ext cx="7857461" cy="19202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920240">
                <a:tc>
                  <a:txBody>
                    <a:bodyPr/>
                    <a:lstStyle/>
                    <a:p>
                      <a:pPr algn="just"/>
                      <a:endParaRPr lang="pt-BR" sz="2000" dirty="0"/>
                    </a:p>
                    <a:p>
                      <a:pPr algn="just"/>
                      <a:r>
                        <a:rPr lang="pt-BR" sz="2000" dirty="0"/>
                        <a:t>606.a. A inteligência do homem e a dos animais emanam, portanto, de um princípio único?</a:t>
                      </a:r>
                    </a:p>
                    <a:p>
                      <a:pPr algn="just"/>
                      <a:endParaRPr lang="pt-BR" sz="2000" dirty="0"/>
                    </a:p>
                    <a:p>
                      <a:pPr algn="just"/>
                      <a:r>
                        <a:rPr lang="pt-BR" sz="2000" dirty="0">
                          <a:solidFill>
                            <a:srgbClr val="FFFF00"/>
                          </a:solidFill>
                        </a:rPr>
                        <a:t>R. Sem nenhuma dúvida; mas no homem ela passou por uma elaboração que a eleva sobre a dos brutos.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5" name="Tabela 4"/>
          <p:cNvGraphicFramePr>
            <a:graphicFrameLocks noGrp="1"/>
          </p:cNvGraphicFramePr>
          <p:nvPr>
            <p:extLst/>
          </p:nvPr>
        </p:nvGraphicFramePr>
        <p:xfrm>
          <a:off x="630999" y="3943166"/>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529840">
                <a:tc>
                  <a:txBody>
                    <a:bodyPr/>
                    <a:lstStyle/>
                    <a:p>
                      <a:pPr algn="just"/>
                      <a:endParaRPr lang="pt-BR" sz="2000" dirty="0"/>
                    </a:p>
                    <a:p>
                      <a:pPr algn="just"/>
                      <a:r>
                        <a:rPr lang="pt-BR" sz="2000" dirty="0"/>
                        <a:t>607.	Ficou dito que a alma do homem, em sua origem, assemelha-se ao estado de infância da vida corpórea, que a sua inteligência apenas desponta e que ela ensaia para a vida. (Ver item 190). Onde cumpre o Espírito essa primeira fase?</a:t>
                      </a:r>
                    </a:p>
                    <a:p>
                      <a:pPr algn="just"/>
                      <a:endParaRPr lang="pt-BR" sz="2000" dirty="0">
                        <a:solidFill>
                          <a:srgbClr val="FFFF00"/>
                        </a:solidFill>
                      </a:endParaRPr>
                    </a:p>
                    <a:p>
                      <a:pPr algn="just"/>
                      <a:r>
                        <a:rPr lang="pt-BR" sz="2000" dirty="0">
                          <a:solidFill>
                            <a:srgbClr val="FFFF00"/>
                          </a:solidFill>
                        </a:rPr>
                        <a:t>R. Numa série de existências que precedem o período que chamais de Humanidade.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3723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7" y="735447"/>
          <a:ext cx="7857461" cy="5383999"/>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5383999">
                <a:tc>
                  <a:txBody>
                    <a:bodyPr/>
                    <a:lstStyle/>
                    <a:p>
                      <a:pPr algn="just"/>
                      <a:r>
                        <a:rPr lang="pt-BR" sz="2000" dirty="0"/>
                        <a:t>607.a. Parece, </a:t>
                      </a:r>
                      <a:r>
                        <a:rPr lang="pt-BR" sz="2400" dirty="0"/>
                        <a:t>assim</a:t>
                      </a:r>
                      <a:r>
                        <a:rPr lang="pt-BR" sz="2000" dirty="0"/>
                        <a:t>, que a alma teria sido o princípio inteligente dos seres inferiores da criação?</a:t>
                      </a:r>
                    </a:p>
                    <a:p>
                      <a:pPr algn="just"/>
                      <a:endParaRPr lang="pt-BR" sz="2000" dirty="0"/>
                    </a:p>
                    <a:p>
                      <a:pPr algn="just"/>
                      <a:r>
                        <a:rPr lang="pt-BR" sz="2000" dirty="0">
                          <a:solidFill>
                            <a:srgbClr val="FFFF00"/>
                          </a:solidFill>
                        </a:rPr>
                        <a:t>R. Não dissemos que tudo se encadeia na Natureza e tende à unidade? É nesses seres, que estais longe de conhecer inteiramente, que o princípio inteligente se elabora, se individualiza pouco a pouco, e ensaia para a vida, como dissemos. É, de certa maneira, um trabalho preparatório, como o da germinação, em seguida ao qual o princípio inteligente sofre uma transformação e se torna Espírito. É então que começa para ele o período de humanidade, e com este a consciência do seu futuro, a distinção do bem e do mal e a responsabilidade dos seus atos. Como depois do período da infância vem o da adolescência, depois a juventude, e por fim a idade madura. Nada há, de resto, nessa origem, que deva humilhar o homem. Os grandes gênios sentem-se humilhados por terem sido fetos informes no ventre materno? </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1673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700836" y="1184044"/>
          <a:ext cx="7857461" cy="386860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68602">
                <a:tc>
                  <a:txBody>
                    <a:bodyPr/>
                    <a:lstStyle/>
                    <a:p>
                      <a:pPr algn="just"/>
                      <a:r>
                        <a:rPr lang="pt-BR" sz="2400" dirty="0"/>
                        <a:t>Se alguma coisa deve humilhá-los, é a sua inferioridade perante Deus e sua impotência para sondar a profundeza de seus desígnios e a sabedoria das leis que regulam a harmonia do Universo. Reconhecei a grandeza de Deus nessa admirável harmonia que faz a solidariedade de todas as coisas na Natureza. Crer que Deus pudesse ter feito qualquer coisa sem objetivo e criar seres inteligentes sem futuro, seria blasfemar contra a sua bondade, que se estende sobre todas as suas criaturas.</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77129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380395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3803958">
                <a:tc>
                  <a:txBody>
                    <a:bodyPr/>
                    <a:lstStyle/>
                    <a:p>
                      <a:pPr algn="just"/>
                      <a:r>
                        <a:rPr lang="pt-BR" sz="2400" dirty="0"/>
                        <a:t>607.b. Esse período de humanidade começa na Terra?</a:t>
                      </a:r>
                    </a:p>
                    <a:p>
                      <a:pPr algn="just"/>
                      <a:endParaRPr lang="pt-BR" sz="2400" dirty="0"/>
                    </a:p>
                    <a:p>
                      <a:pPr algn="just"/>
                      <a:r>
                        <a:rPr lang="pt-BR" sz="2400" dirty="0">
                          <a:solidFill>
                            <a:srgbClr val="FFFF00"/>
                          </a:solidFill>
                        </a:rPr>
                        <a:t>R. A Terra não é o ponto de partida da primeira encarnação humana. O período de humanidade começa, em geral, nos mundos ainda mais inferiores. Essa, entretanto, não é uma regra absoluta e poderia acontecer que um Espírito, desde o seu início humano, esteja apto a viver na Terra. Esse caso não é frequente, e seria antes uma exceção.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9773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7" y="1000529"/>
          <a:ext cx="7857461" cy="4567933"/>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567933">
                <a:tc>
                  <a:txBody>
                    <a:bodyPr/>
                    <a:lstStyle/>
                    <a:p>
                      <a:pPr algn="just"/>
                      <a:r>
                        <a:rPr lang="pt-BR" sz="2400" dirty="0"/>
                        <a:t>608.	O Espírito do homem, após a morte, tem consciência das existências que precederam, para ele, o período de humanidade?</a:t>
                      </a:r>
                    </a:p>
                    <a:p>
                      <a:pPr algn="just"/>
                      <a:endParaRPr lang="pt-BR" sz="2400" dirty="0"/>
                    </a:p>
                    <a:p>
                      <a:pPr algn="just"/>
                      <a:r>
                        <a:rPr lang="pt-BR" sz="2400" dirty="0">
                          <a:solidFill>
                            <a:srgbClr val="FFFF00"/>
                          </a:solidFill>
                        </a:rPr>
                        <a:t>R. Não, porque não é senão desse período que começa para ele a vida de Espírito, e é mesmo difícil que se lembre de suas primeiras existências como homem, exatamente como o homem não se lembra mais dos primeiros tempos de sua infância, e ainda menos do tempo que passou no ventre materno. Eis porque os Espíritos vos dizem que não sabem como começaram. (Ver item 78).</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6282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500785181"/>
              </p:ext>
            </p:extLst>
          </p:nvPr>
        </p:nvGraphicFramePr>
        <p:xfrm>
          <a:off x="730647" y="1096288"/>
          <a:ext cx="7857461" cy="475488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54880">
                <a:tc>
                  <a:txBody>
                    <a:bodyPr/>
                    <a:lstStyle/>
                    <a:p>
                      <a:pPr marL="457200" indent="-457200" algn="just">
                        <a:buAutoNum type="arabicPeriod" startAt="78"/>
                      </a:pPr>
                      <a:r>
                        <a:rPr lang="pt-BR" sz="2400" dirty="0"/>
                        <a:t> Os Espíritos tiveram princípio ou existem de toda a eternidade?</a:t>
                      </a:r>
                    </a:p>
                    <a:p>
                      <a:pPr marL="0" indent="0" algn="just">
                        <a:buNone/>
                      </a:pPr>
                      <a:endParaRPr lang="pt-BR" sz="2400" dirty="0"/>
                    </a:p>
                    <a:p>
                      <a:pPr algn="just"/>
                      <a:r>
                        <a:rPr lang="pt-BR" sz="2400" dirty="0">
                          <a:solidFill>
                            <a:srgbClr val="FFFF00"/>
                          </a:solidFill>
                        </a:rPr>
                        <a:t>R. Se os Espíritos não tivessem tido princípio, seriam iguais a Deus, mas pelo contrário, são sua criação, submetidos à sua vontade. Deus existe de toda a eternidade, isso é incontestável: mas quando e como ele criou, não o sabemos. Podes dizer que não tivemos princípio, se com isso entendes que Deus, sendo eterno, deve ter criado sem cessar; mas quando e como cada um de nós foi feito, eu te repito, ninguém o sabe; isso é mistério.</a:t>
                      </a:r>
                    </a:p>
                    <a:p>
                      <a:endParaRPr lang="pt-BR" dirty="0"/>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80223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93190" y="1003076"/>
          <a:ext cx="7857461" cy="4764678"/>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64678">
                <a:tc>
                  <a:txBody>
                    <a:bodyPr/>
                    <a:lstStyle/>
                    <a:p>
                      <a:pPr algn="just"/>
                      <a:r>
                        <a:rPr lang="pt-BR" sz="2000" dirty="0"/>
                        <a:t>609.	O Espírito, tendo entrado no período de humanidade, conserva os traços do que havia sido precedentemente, ou seja, do estado em que se encontrava no período que se poderia chamar anti-humano?</a:t>
                      </a:r>
                    </a:p>
                    <a:p>
                      <a:pPr algn="just"/>
                      <a:endParaRPr lang="pt-BR" sz="2000" dirty="0"/>
                    </a:p>
                    <a:p>
                      <a:pPr algn="just"/>
                      <a:r>
                        <a:rPr lang="pt-BR" sz="2000" dirty="0">
                          <a:solidFill>
                            <a:srgbClr val="FFFF00"/>
                          </a:solidFill>
                        </a:rPr>
                        <a:t>R. Isso depende da distância que separa os dois períodos e do progresso realizado. Durante algumas gerações ele pode conservar um reflexo mais ou menos pronunciado do estado primitivo, porque nada na Natureza se faz por transição brusca [37]; há sempre anéis que ligam as extremidades da cadeia dos seres e dos acontecimentos. Mas esses traços desaparecem com o desenvolvimento do livre arbítrio. Os primeiros progressos se realizam lentamente, porque não são ainda secundados pela vontade, mas seguem uma progressão mais rápida, à medida que o Espírito adquire consciência mais perfeita de si mesmo.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58891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471427"/>
          <a:ext cx="7857461" cy="4663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663440">
                <a:tc>
                  <a:txBody>
                    <a:bodyPr/>
                    <a:lstStyle/>
                    <a:p>
                      <a:pPr algn="just"/>
                      <a:r>
                        <a:rPr lang="pt-BR" sz="2000" dirty="0"/>
                        <a:t>[37]	A dialética marxista contraria aparentemente este princípio, com a afirmação de que a Natureza "dá saltos". Na realidade, esses saltos são qualitativos e decorrem da acumulação de pequenas modificações quantitativas, ou seja, de uma cadeia de ações e reações. Engels afirmou: "Embora com toda a sua graduação, a transição de uma forma de movimento para outra sempre se apresenta como um salto, que se resolve em revolução." Esta teoria justifica a revolução social. Mas essa mesma revolução, segundo o marxismo, só pode ocorrer em condições especiais, preparadas por uma longa série de acontecimentos. Dessa maneira, mesmo diante da concepção materialista revolucionária, permanece válido em sua substância o princípio espírita: "nada na Natureza se faz por transição brusca". Todo "salto" é o fim de uma cadeia de ações e reações.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48583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2709842048"/>
              </p:ext>
            </p:extLst>
          </p:nvPr>
        </p:nvGraphicFramePr>
        <p:xfrm>
          <a:off x="666002" y="316383"/>
          <a:ext cx="8014460" cy="3770423"/>
        </p:xfrm>
        <a:graphic>
          <a:graphicData uri="http://schemas.openxmlformats.org/drawingml/2006/table">
            <a:tbl>
              <a:tblPr firstRow="1" bandRow="1">
                <a:tableStyleId>{5C22544A-7EE6-4342-B048-85BDC9FD1C3A}</a:tableStyleId>
              </a:tblPr>
              <a:tblGrid>
                <a:gridCol w="8014460">
                  <a:extLst>
                    <a:ext uri="{9D8B030D-6E8A-4147-A177-3AD203B41FA5}">
                      <a16:colId xmlns:a16="http://schemas.microsoft.com/office/drawing/2014/main" val="1244802210"/>
                    </a:ext>
                  </a:extLst>
                </a:gridCol>
              </a:tblGrid>
              <a:tr h="3770423">
                <a:tc>
                  <a:txBody>
                    <a:bodyPr/>
                    <a:lstStyle/>
                    <a:p>
                      <a:pPr algn="just"/>
                      <a:r>
                        <a:rPr lang="pt-BR" sz="2000" dirty="0"/>
                        <a:t>Esses quatro graus têm, com efeito, caracteres bem definidos, embora pareçam confundir-se os seus limites. A matéria inerte, que constitui o reino mineral, não possui mais do que uma força mecânica: as plantas, compostas de matéria inerte, são dotadas de vitalidade; os animais, constituídos de matéria inerte e dotados de vitalidade, têm ainda uma espécie de inteligência instintiva, limitada, com a consciência de sua existência e de sua individualidade; o homem, tendo tudo o que existe nas plantas e nos animais, domina todas as outras classes por uma inteligência especial, ilimitada [33], que lhe dá a consciência do seu futuro, a percepção das coisas extra materiais e o conhecimento de Deus.</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ext uri="{D42A27DB-BD31-4B8C-83A1-F6EECF244321}">
                <p14:modId xmlns:p14="http://schemas.microsoft.com/office/powerpoint/2010/main" val="311862319"/>
              </p:ext>
            </p:extLst>
          </p:nvPr>
        </p:nvGraphicFramePr>
        <p:xfrm>
          <a:off x="666002" y="4380421"/>
          <a:ext cx="8014460" cy="2225040"/>
        </p:xfrm>
        <a:graphic>
          <a:graphicData uri="http://schemas.openxmlformats.org/drawingml/2006/table">
            <a:tbl>
              <a:tblPr firstRow="1" bandRow="1">
                <a:tableStyleId>{5C22544A-7EE6-4342-B048-85BDC9FD1C3A}</a:tableStyleId>
              </a:tblPr>
              <a:tblGrid>
                <a:gridCol w="8014460">
                  <a:extLst>
                    <a:ext uri="{9D8B030D-6E8A-4147-A177-3AD203B41FA5}">
                      <a16:colId xmlns:a16="http://schemas.microsoft.com/office/drawing/2014/main" val="1244802210"/>
                    </a:ext>
                  </a:extLst>
                </a:gridCol>
              </a:tblGrid>
              <a:tr h="2225040">
                <a:tc>
                  <a:txBody>
                    <a:bodyPr/>
                    <a:lstStyle/>
                    <a:p>
                      <a:pPr algn="ctr"/>
                      <a:r>
                        <a:rPr lang="pt-BR" sz="2000" dirty="0">
                          <a:solidFill>
                            <a:srgbClr val="FFFF00"/>
                          </a:solidFill>
                        </a:rPr>
                        <a:t>NOTAS</a:t>
                      </a:r>
                    </a:p>
                    <a:p>
                      <a:pPr algn="ctr"/>
                      <a:endParaRPr lang="pt-BR" sz="2000" dirty="0">
                        <a:solidFill>
                          <a:srgbClr val="FFFF00"/>
                        </a:solidFill>
                      </a:endParaRPr>
                    </a:p>
                    <a:p>
                      <a:pPr algn="just"/>
                      <a:r>
                        <a:rPr lang="pt-BR" sz="2000" dirty="0"/>
                        <a:t>[33]	A inteligência do homem é ilimitada em face da inteligência limitada do animal. O texto francês diz: "indéfinie", geralmente traduzido por indefinida. Embora a palavra indefinida tenha, também em português, o sentido de sem limites, parece-nos que a tradução mais clara é a que fizemos.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706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48585" y="1192753"/>
          <a:ext cx="7857461" cy="411480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106078">
                <a:tc>
                  <a:txBody>
                    <a:bodyPr/>
                    <a:lstStyle/>
                    <a:p>
                      <a:pPr algn="just"/>
                      <a:r>
                        <a:rPr lang="pt-BR" sz="2400" dirty="0"/>
                        <a:t>610.	Os Espíritos que disseram que o homem é um ser à parte na ordem da Criação enganaram-se, então?</a:t>
                      </a:r>
                    </a:p>
                    <a:p>
                      <a:pPr algn="just"/>
                      <a:endParaRPr lang="pt-BR" sz="2400" dirty="0"/>
                    </a:p>
                    <a:p>
                      <a:pPr algn="just"/>
                      <a:r>
                        <a:rPr lang="pt-BR" sz="2400" dirty="0">
                          <a:solidFill>
                            <a:srgbClr val="FFFF00"/>
                          </a:solidFill>
                        </a:rPr>
                        <a:t>R. Não, mas a questão não havia sido desenvolvida, e há coisas que não podem vir senão a seu tempo. O homem é, de fato, um ser à parte, porque tem faculdades que o distinguem de todos os outros e tem outro destino. A espécie humana é a que Deus escolheu para a encarnação dos seres que podem conhecer.</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35016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070924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3"/>
          <a:stretch>
            <a:fillRect/>
          </a:stretch>
        </p:blipFill>
        <p:spPr>
          <a:xfrm>
            <a:off x="0" y="579501"/>
            <a:ext cx="9144000" cy="5715000"/>
          </a:xfrm>
          <a:prstGeom prst="rect">
            <a:avLst/>
          </a:prstGeom>
        </p:spPr>
      </p:pic>
    </p:spTree>
    <p:extLst>
      <p:ext uri="{BB962C8B-B14F-4D97-AF65-F5344CB8AC3E}">
        <p14:creationId xmlns:p14="http://schemas.microsoft.com/office/powerpoint/2010/main" val="2257199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969452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040137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799644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7235131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731408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087805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19149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312234" y="389759"/>
          <a:ext cx="8575287" cy="1920240"/>
        </p:xfrm>
        <a:graphic>
          <a:graphicData uri="http://schemas.openxmlformats.org/drawingml/2006/table">
            <a:tbl>
              <a:tblPr firstRow="1" bandRow="1">
                <a:tableStyleId>{5C22544A-7EE6-4342-B048-85BDC9FD1C3A}</a:tableStyleId>
              </a:tblPr>
              <a:tblGrid>
                <a:gridCol w="8575287">
                  <a:extLst>
                    <a:ext uri="{9D8B030D-6E8A-4147-A177-3AD203B41FA5}">
                      <a16:colId xmlns:a16="http://schemas.microsoft.com/office/drawing/2014/main" val="1244802210"/>
                    </a:ext>
                  </a:extLst>
                </a:gridCol>
              </a:tblGrid>
              <a:tr h="1621921">
                <a:tc>
                  <a:txBody>
                    <a:bodyPr/>
                    <a:lstStyle/>
                    <a:p>
                      <a:pPr algn="just"/>
                      <a:r>
                        <a:rPr lang="pt-BR" sz="2400" dirty="0"/>
                        <a:t>586.	As plantas têm consciência de sua existência?</a:t>
                      </a:r>
                    </a:p>
                    <a:p>
                      <a:pPr algn="just"/>
                      <a:endParaRPr lang="pt-BR" sz="2400" dirty="0"/>
                    </a:p>
                    <a:p>
                      <a:pPr algn="just"/>
                      <a:r>
                        <a:rPr lang="pt-BR" sz="2400" dirty="0">
                          <a:solidFill>
                            <a:srgbClr val="FFFF00"/>
                          </a:solidFill>
                        </a:rPr>
                        <a:t>R. Não. Elas não pensam, não têm mais do que a vida orgânica.</a:t>
                      </a:r>
                    </a:p>
                    <a:p>
                      <a:pPr algn="just"/>
                      <a:endParaRPr lang="pt-BR" sz="2400" dirty="0"/>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312233" y="2595155"/>
          <a:ext cx="8575287" cy="3749040"/>
        </p:xfrm>
        <a:graphic>
          <a:graphicData uri="http://schemas.openxmlformats.org/drawingml/2006/table">
            <a:tbl>
              <a:tblPr firstRow="1" bandRow="1">
                <a:tableStyleId>{5C22544A-7EE6-4342-B048-85BDC9FD1C3A}</a:tableStyleId>
              </a:tblPr>
              <a:tblGrid>
                <a:gridCol w="8575287">
                  <a:extLst>
                    <a:ext uri="{9D8B030D-6E8A-4147-A177-3AD203B41FA5}">
                      <a16:colId xmlns:a16="http://schemas.microsoft.com/office/drawing/2014/main" val="1244802210"/>
                    </a:ext>
                  </a:extLst>
                </a:gridCol>
              </a:tblGrid>
              <a:tr h="2002972">
                <a:tc>
                  <a:txBody>
                    <a:bodyPr/>
                    <a:lstStyle/>
                    <a:p>
                      <a:pPr algn="just"/>
                      <a:r>
                        <a:rPr lang="pt-BR" sz="2400" dirty="0"/>
                        <a:t>587.	As plantas têm sensações; sofrem, quando mutiladas?</a:t>
                      </a:r>
                    </a:p>
                    <a:p>
                      <a:pPr algn="just"/>
                      <a:endParaRPr lang="pt-BR" sz="2400" dirty="0"/>
                    </a:p>
                    <a:p>
                      <a:pPr algn="just"/>
                      <a:r>
                        <a:rPr lang="pt-BR" sz="2400" dirty="0">
                          <a:solidFill>
                            <a:srgbClr val="FFFF00"/>
                          </a:solidFill>
                        </a:rPr>
                        <a:t>R. As plantas são fisicamente afetadas por ações sobre a matéria, mas não têm percepções; por conseguinte, não têm a sensação de dor.</a:t>
                      </a:r>
                    </a:p>
                    <a:p>
                      <a:pPr algn="just"/>
                      <a:r>
                        <a:rPr lang="pt-BR" sz="2400" dirty="0">
                          <a:solidFill>
                            <a:srgbClr val="FFFF00"/>
                          </a:solidFill>
                        </a:rPr>
                        <a:t>588.	A força que atrai as plantas, umas para as outras, é independente da sua vontade?</a:t>
                      </a:r>
                    </a:p>
                    <a:p>
                      <a:pPr algn="just"/>
                      <a:r>
                        <a:rPr lang="pt-BR" sz="2400" dirty="0">
                          <a:solidFill>
                            <a:srgbClr val="FFFF00"/>
                          </a:solidFill>
                        </a:rPr>
                        <a:t>R. Sim, pois elas não pensam. É uma força mecânica da matéria que age na matéria: elas não poderiam opor-se.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641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949986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026507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222759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32421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0473962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802376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390099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651731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783352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69533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481693864"/>
              </p:ext>
            </p:extLst>
          </p:nvPr>
        </p:nvGraphicFramePr>
        <p:xfrm>
          <a:off x="301601" y="2771451"/>
          <a:ext cx="8575287" cy="2320544"/>
        </p:xfrm>
        <a:graphic>
          <a:graphicData uri="http://schemas.openxmlformats.org/drawingml/2006/table">
            <a:tbl>
              <a:tblPr firstRow="1" bandRow="1">
                <a:tableStyleId>{5C22544A-7EE6-4342-B048-85BDC9FD1C3A}</a:tableStyleId>
              </a:tblPr>
              <a:tblGrid>
                <a:gridCol w="8575287">
                  <a:extLst>
                    <a:ext uri="{9D8B030D-6E8A-4147-A177-3AD203B41FA5}">
                      <a16:colId xmlns:a16="http://schemas.microsoft.com/office/drawing/2014/main" val="1244802210"/>
                    </a:ext>
                  </a:extLst>
                </a:gridCol>
              </a:tblGrid>
              <a:tr h="1621921">
                <a:tc>
                  <a:txBody>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2400" b="1" i="0" u="none" strike="noStrike" kern="1200" cap="none" spc="0" normalizeH="0" baseline="0" noProof="0" dirty="0">
                          <a:ln>
                            <a:noFill/>
                          </a:ln>
                          <a:solidFill>
                            <a:prstClr val="white"/>
                          </a:solidFill>
                          <a:effectLst/>
                          <a:uLnTx/>
                          <a:uFillTx/>
                          <a:latin typeface="+mn-lt"/>
                          <a:ea typeface="+mn-ea"/>
                          <a:cs typeface="+mn-cs"/>
                        </a:rPr>
                        <a:t>588. Independe da vontade delas a força que as atrai umas para as outras?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BR" sz="2400" b="1" i="0" u="none" strike="noStrike" kern="1200" cap="none" spc="0" normalizeH="0" baseline="0" noProof="0" dirty="0">
                        <a:ln>
                          <a:noFill/>
                        </a:ln>
                        <a:solidFill>
                          <a:prstClr val="white"/>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2400" b="1" i="0" u="none" strike="noStrike" kern="1200" cap="none" spc="0" normalizeH="0" baseline="0" noProof="0" dirty="0">
                          <a:ln>
                            <a:noFill/>
                          </a:ln>
                          <a:solidFill>
                            <a:srgbClr val="FFFF00"/>
                          </a:solidFill>
                          <a:effectLst/>
                          <a:uLnTx/>
                          <a:uFillTx/>
                          <a:latin typeface="+mn-lt"/>
                          <a:ea typeface="+mn-ea"/>
                          <a:cs typeface="+mn-cs"/>
                        </a:rPr>
                        <a:t>R. “Certo, porquanto não pensam. É uma força mecânica da matéria, que atua sobre a matéria, sem que elas possam a isso opor-se.”</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171490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1252657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470302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963231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4758443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851509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4311986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9377673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4223121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806746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8028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37434" y="991925"/>
          <a:ext cx="7857461" cy="4787552"/>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4787552">
                <a:tc>
                  <a:txBody>
                    <a:bodyPr/>
                    <a:lstStyle/>
                    <a:p>
                      <a:pPr algn="just"/>
                      <a:r>
                        <a:rPr lang="pt-BR" sz="2000" dirty="0"/>
                        <a:t>589.	Certas plantas, como a sensitiva e a dionéia, por exemplo, têm movimentos que acusam uma grande sensibilidade, e em alguns casos uma espécie de vontade, como a última, cujos lóbulos apanham a mosca que vem pousar sobre ela para sugar-lhe o suco, e à qual ela parece haver preparado uma armadilha para a matar. Essas plantas são dotadas da faculdade de pensar? Têm uma vontade e formam uma classe intermediária entre a natureza vegetal e a animal? Constituem uma transição de uma para a outra?</a:t>
                      </a:r>
                    </a:p>
                    <a:p>
                      <a:pPr algn="just"/>
                      <a:endParaRPr lang="pt-BR" sz="2000" dirty="0"/>
                    </a:p>
                    <a:p>
                      <a:pPr algn="just"/>
                      <a:r>
                        <a:rPr lang="pt-BR" sz="2000" dirty="0">
                          <a:solidFill>
                            <a:srgbClr val="FFFF00"/>
                          </a:solidFill>
                        </a:rPr>
                        <a:t>R. Tudo é transição na Natureza, pelo fato mesmo de que nada é semelhante e no entanto tudo se liga. As plantas não pensam, e por conseguinte não têm vontade. A ostra que se abre e todos os zoófitos não têm pensamento: nada mais possuem que um instinto natural e cego.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1227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714889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0088652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7886420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3583992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148317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089449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224049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33800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8728179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734417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670887" y="429163"/>
          <a:ext cx="7857461" cy="25298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2157282">
                <a:tc>
                  <a:txBody>
                    <a:bodyPr/>
                    <a:lstStyle/>
                    <a:p>
                      <a:pPr algn="just"/>
                      <a:r>
                        <a:rPr lang="pt-BR" sz="2000" dirty="0">
                          <a:solidFill>
                            <a:srgbClr val="FFFF00"/>
                          </a:solidFill>
                        </a:rPr>
                        <a:t>O organismo humano nos fornece exemplos de movimentos análogos, sem a participação da vontade, como as funções digestivas e circulatórias. O piloro se fecha ao contato de certos corpos, para negar-lhes passagem. O mesmo deve acontecer com a sensitiva, na qual os movimentos não implicam absolutamente a necessidade de uma percepção, e menos ainda de uma vontade.</a:t>
                      </a:r>
                    </a:p>
                    <a:p>
                      <a:pPr algn="just"/>
                      <a:endParaRPr lang="pt-BR" sz="2000" dirty="0"/>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670887" y="3168009"/>
          <a:ext cx="7857461" cy="3139440"/>
        </p:xfrm>
        <a:graphic>
          <a:graphicData uri="http://schemas.openxmlformats.org/drawingml/2006/table">
            <a:tbl>
              <a:tblPr firstRow="1" bandRow="1">
                <a:tableStyleId>{5C22544A-7EE6-4342-B048-85BDC9FD1C3A}</a:tableStyleId>
              </a:tblPr>
              <a:tblGrid>
                <a:gridCol w="7857461">
                  <a:extLst>
                    <a:ext uri="{9D8B030D-6E8A-4147-A177-3AD203B41FA5}">
                      <a16:colId xmlns:a16="http://schemas.microsoft.com/office/drawing/2014/main" val="1244802210"/>
                    </a:ext>
                  </a:extLst>
                </a:gridCol>
              </a:tblGrid>
              <a:tr h="1698172">
                <a:tc>
                  <a:txBody>
                    <a:bodyPr/>
                    <a:lstStyle/>
                    <a:p>
                      <a:pPr algn="just"/>
                      <a:endParaRPr lang="pt-BR" sz="2000" dirty="0"/>
                    </a:p>
                    <a:p>
                      <a:pPr algn="just"/>
                      <a:r>
                        <a:rPr lang="pt-BR" sz="2000" dirty="0"/>
                        <a:t>590.	Não há nas plantas, como nos animais, um instinto de conservação que as leva a procurar aquilo que lhes pode ser útil e a fugir do que lhes pode prejudicar?</a:t>
                      </a:r>
                    </a:p>
                    <a:p>
                      <a:pPr algn="just"/>
                      <a:endParaRPr lang="pt-BR" sz="2000" dirty="0">
                        <a:solidFill>
                          <a:srgbClr val="FFFF00"/>
                        </a:solidFill>
                      </a:endParaRPr>
                    </a:p>
                    <a:p>
                      <a:pPr algn="just"/>
                      <a:r>
                        <a:rPr lang="pt-BR" sz="2000" dirty="0">
                          <a:solidFill>
                            <a:srgbClr val="FFFF00"/>
                          </a:solidFill>
                        </a:rPr>
                        <a:t>R. Há, se o quiserdes, uma espécie de instinto: isso depende da extensão que se atribua a essa palavra; mas é puramente mecânico. Quando, nas reações químicas, vedes dois corpos se unirem, é que eles se afinam, quer dizer, que há afinidade entre eles; mas não chamais a isso de instinto.</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21627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706117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7398246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0655368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33034133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17241702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579501"/>
          <a:ext cx="9144000" cy="6294501"/>
          <a:chOff x="0" y="579501"/>
          <a:chExt cx="9144000" cy="6294501"/>
        </a:xfrm>
      </p:grpSpPr>
      <p:pic>
        <p:nvPicPr>
          <p:cNvPr id="2" name="Slide"/>
          <p:cNvPicPr>
            <a:picLocks noChangeAspect="1"/>
          </p:cNvPicPr>
          <p:nvPr/>
        </p:nvPicPr>
        <p:blipFill>
          <a:blip r:embed="rId2"/>
          <a:stretch>
            <a:fillRect/>
          </a:stretch>
        </p:blipFill>
        <p:spPr>
          <a:xfrm>
            <a:off x="0" y="579501"/>
            <a:ext cx="9144000" cy="5715000"/>
          </a:xfrm>
          <a:prstGeom prst="rect">
            <a:avLst/>
          </a:prstGeom>
        </p:spPr>
      </p:pic>
    </p:spTree>
    <p:extLst>
      <p:ext uri="{BB962C8B-B14F-4D97-AF65-F5344CB8AC3E}">
        <p14:creationId xmlns:p14="http://schemas.microsoft.com/office/powerpoint/2010/main" val="2806527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tângulo 36"/>
          <p:cNvSpPr/>
          <p:nvPr/>
        </p:nvSpPr>
        <p:spPr>
          <a:xfrm>
            <a:off x="2346340" y="5559623"/>
            <a:ext cx="4435445"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150" normalizeH="0" baseline="0" noProof="0" dirty="0">
                <a:ln w="11430"/>
                <a:solidFill>
                  <a:prstClr val="white"/>
                </a:solidFill>
                <a:effectLst/>
                <a:uLnTx/>
                <a:uFillTx/>
                <a:latin typeface="Times New Roman" panose="02020603050405020304" pitchFamily="18" charset="0"/>
                <a:ea typeface="+mn-ea"/>
                <a:cs typeface="Times New Roman" panose="02020603050405020304" pitchFamily="18" charset="0"/>
              </a:rPr>
              <a:t>Transição manual dos Slides</a:t>
            </a:r>
          </a:p>
        </p:txBody>
      </p:sp>
      <p:sp>
        <p:nvSpPr>
          <p:cNvPr id="38" name="Retângulo 37"/>
          <p:cNvSpPr/>
          <p:nvPr/>
        </p:nvSpPr>
        <p:spPr>
          <a:xfrm>
            <a:off x="614479" y="5097958"/>
            <a:ext cx="7986482"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150" normalizeH="0" baseline="0" noProof="0" dirty="0">
                <a:ln w="11430"/>
                <a:solidFill>
                  <a:prstClr val="white"/>
                </a:solidFill>
                <a:effectLst/>
                <a:uLnTx/>
                <a:uFillTx/>
                <a:latin typeface="Times New Roman" panose="02020603050405020304" pitchFamily="18" charset="0"/>
                <a:ea typeface="+mn-ea"/>
                <a:cs typeface="Times New Roman" panose="02020603050405020304" pitchFamily="18" charset="0"/>
              </a:rPr>
              <a:t>Música: Just </a:t>
            </a:r>
            <a:r>
              <a:rPr kumimoji="0" lang="pt-BR" sz="2400" b="1" i="0" u="none" strike="noStrike" kern="1200" cap="none" spc="150" normalizeH="0" baseline="0" noProof="0" dirty="0" err="1">
                <a:ln w="11430"/>
                <a:solidFill>
                  <a:prstClr val="white"/>
                </a:solidFill>
                <a:effectLst/>
                <a:uLnTx/>
                <a:uFillTx/>
                <a:latin typeface="Times New Roman" panose="02020603050405020304" pitchFamily="18" charset="0"/>
                <a:ea typeface="+mn-ea"/>
                <a:cs typeface="Times New Roman" panose="02020603050405020304" pitchFamily="18" charset="0"/>
              </a:rPr>
              <a:t>let</a:t>
            </a:r>
            <a:r>
              <a:rPr kumimoji="0" lang="pt-BR" sz="2400" b="1" i="0" u="none" strike="noStrike" kern="1200" cap="none" spc="150" normalizeH="0" baseline="0" noProof="0" dirty="0">
                <a:ln w="11430"/>
                <a:solidFill>
                  <a:prstClr val="white"/>
                </a:solidFill>
                <a:effectLst/>
                <a:uLnTx/>
                <a:uFillTx/>
                <a:latin typeface="Times New Roman" panose="02020603050405020304" pitchFamily="18" charset="0"/>
                <a:ea typeface="+mn-ea"/>
                <a:cs typeface="Times New Roman" panose="02020603050405020304" pitchFamily="18" charset="0"/>
              </a:rPr>
              <a:t> me </a:t>
            </a:r>
            <a:r>
              <a:rPr kumimoji="0" lang="pt-BR" sz="2400" b="1" i="0" u="none" strike="noStrike" kern="1200" cap="none" spc="150" normalizeH="0" baseline="0" noProof="0" dirty="0" err="1">
                <a:ln w="11430"/>
                <a:solidFill>
                  <a:prstClr val="white"/>
                </a:solidFill>
                <a:effectLst/>
                <a:uLnTx/>
                <a:uFillTx/>
                <a:latin typeface="Times New Roman" panose="02020603050405020304" pitchFamily="18" charset="0"/>
                <a:ea typeface="+mn-ea"/>
                <a:cs typeface="Times New Roman" panose="02020603050405020304" pitchFamily="18" charset="0"/>
              </a:rPr>
              <a:t>say</a:t>
            </a:r>
            <a:r>
              <a:rPr kumimoji="0" lang="pt-BR" sz="2400" b="1" i="0" u="none" strike="noStrike" kern="1200" cap="none" spc="150" normalizeH="0" baseline="0" noProof="0" dirty="0">
                <a:ln w="11430"/>
                <a:solidFill>
                  <a:prstClr val="white"/>
                </a:solidFill>
                <a:effectLst/>
                <a:uLnTx/>
                <a:uFillTx/>
                <a:latin typeface="Times New Roman" panose="02020603050405020304" pitchFamily="18" charset="0"/>
                <a:ea typeface="+mn-ea"/>
                <a:cs typeface="Times New Roman" panose="02020603050405020304" pitchFamily="18" charset="0"/>
              </a:rPr>
              <a:t> I </a:t>
            </a:r>
            <a:r>
              <a:rPr kumimoji="0" lang="pt-BR" sz="2400" b="1" i="0" u="none" strike="noStrike" kern="1200" cap="none" spc="150" normalizeH="0" baseline="0" noProof="0" dirty="0" err="1">
                <a:ln w="11430"/>
                <a:solidFill>
                  <a:prstClr val="white"/>
                </a:solidFill>
                <a:effectLst/>
                <a:uLnTx/>
                <a:uFillTx/>
                <a:latin typeface="Times New Roman" panose="02020603050405020304" pitchFamily="18" charset="0"/>
                <a:ea typeface="+mn-ea"/>
                <a:cs typeface="Times New Roman" panose="02020603050405020304" pitchFamily="18" charset="0"/>
              </a:rPr>
              <a:t>love</a:t>
            </a:r>
            <a:r>
              <a:rPr kumimoji="0" lang="pt-BR" sz="2400" b="1" i="0" u="none" strike="noStrike" kern="1200" cap="none" spc="150" normalizeH="0" baseline="0" noProof="0" dirty="0">
                <a:ln w="11430"/>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pt-BR" sz="2400" b="1" i="0" u="none" strike="noStrike" kern="1200" cap="none" spc="150" normalizeH="0" baseline="0" noProof="0" dirty="0" err="1">
                <a:ln w="11430"/>
                <a:solidFill>
                  <a:prstClr val="white"/>
                </a:solidFill>
                <a:effectLst/>
                <a:uLnTx/>
                <a:uFillTx/>
                <a:latin typeface="Times New Roman" panose="02020603050405020304" pitchFamily="18" charset="0"/>
                <a:ea typeface="+mn-ea"/>
                <a:cs typeface="Times New Roman" panose="02020603050405020304" pitchFamily="18" charset="0"/>
              </a:rPr>
              <a:t>you</a:t>
            </a:r>
            <a:r>
              <a:rPr kumimoji="0" lang="pt-BR" sz="2400" b="1" i="0" u="none" strike="noStrike" kern="1200" cap="none" spc="150" normalizeH="0" baseline="0" noProof="0" dirty="0">
                <a:ln w="11430"/>
                <a:solidFill>
                  <a:prstClr val="white"/>
                </a:solidFill>
                <a:effectLst/>
                <a:uLnTx/>
                <a:uFillTx/>
                <a:latin typeface="Times New Roman" panose="02020603050405020304" pitchFamily="18" charset="0"/>
                <a:ea typeface="+mn-ea"/>
                <a:cs typeface="Times New Roman" panose="02020603050405020304" pitchFamily="18" charset="0"/>
              </a:rPr>
              <a:t>-Ernesto </a:t>
            </a:r>
            <a:r>
              <a:rPr kumimoji="0" lang="pt-BR" sz="2400" b="1" i="0" u="none" strike="noStrike" kern="1200" cap="none" spc="150" normalizeH="0" baseline="0" noProof="0" dirty="0" err="1">
                <a:ln w="11430"/>
                <a:solidFill>
                  <a:prstClr val="white"/>
                </a:solidFill>
                <a:effectLst/>
                <a:uLnTx/>
                <a:uFillTx/>
                <a:latin typeface="Times New Roman" panose="02020603050405020304" pitchFamily="18" charset="0"/>
                <a:ea typeface="+mn-ea"/>
                <a:cs typeface="Times New Roman" panose="02020603050405020304" pitchFamily="18" charset="0"/>
              </a:rPr>
              <a:t>Cortazar</a:t>
            </a:r>
            <a:endParaRPr kumimoji="0" lang="pt-BR" sz="2400" b="1" i="0" u="none" strike="noStrike" kern="1200" cap="none" spc="150" normalizeH="0" baseline="0" noProof="0" dirty="0">
              <a:ln w="11430"/>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etângulo 38"/>
          <p:cNvSpPr/>
          <p:nvPr/>
        </p:nvSpPr>
        <p:spPr>
          <a:xfrm>
            <a:off x="2757317" y="3933056"/>
            <a:ext cx="3613490"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150" normalizeH="0" baseline="0" noProof="0" dirty="0">
                <a:ln w="11430"/>
                <a:solidFill>
                  <a:prstClr val="white"/>
                </a:solidFill>
                <a:effectLst/>
                <a:uLnTx/>
                <a:uFillTx/>
                <a:latin typeface="Times New Roman" pitchFamily="18" charset="0"/>
                <a:ea typeface="+mn-ea"/>
                <a:cs typeface="Times New Roman" pitchFamily="18" charset="0"/>
              </a:rPr>
              <a:t>Pesquisa e Formatação</a:t>
            </a:r>
          </a:p>
        </p:txBody>
      </p:sp>
      <p:sp>
        <p:nvSpPr>
          <p:cNvPr id="40" name="Retângulo 39"/>
          <p:cNvSpPr/>
          <p:nvPr/>
        </p:nvSpPr>
        <p:spPr>
          <a:xfrm>
            <a:off x="1492477" y="2967335"/>
            <a:ext cx="6159058" cy="58477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150" normalizeH="0" baseline="0" noProof="0" dirty="0">
                <a:ln w="11430"/>
                <a:solidFill>
                  <a:prstClr val="white"/>
                </a:solidFill>
                <a:effectLst/>
                <a:uLnTx/>
                <a:uFillTx/>
                <a:latin typeface="Times New Roman" panose="02020603050405020304" pitchFamily="18" charset="0"/>
                <a:ea typeface="+mn-ea"/>
                <a:cs typeface="Times New Roman" panose="02020603050405020304" pitchFamily="18" charset="0"/>
              </a:rPr>
              <a:t>Animais no Mundo Espiritual?</a:t>
            </a:r>
          </a:p>
        </p:txBody>
      </p:sp>
      <p:pic>
        <p:nvPicPr>
          <p:cNvPr id="21" name="Picture 4" descr="anim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6"/>
          <p:cNvSpPr/>
          <p:nvPr/>
        </p:nvSpPr>
        <p:spPr>
          <a:xfrm>
            <a:off x="287634" y="758607"/>
            <a:ext cx="327630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DB64A5-57B8-C242-83D6-3C6462F66C89}" type="datetime3">
              <a:rPr kumimoji="0" lang="pt-PT" sz="2000" b="1" i="1" u="none" strike="noStrike" kern="1200" cap="none" spc="0" normalizeH="0" baseline="0" noProof="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20.09.17</a:t>
            </a:fld>
            <a:endParaRPr kumimoji="0" lang="pt-PT" sz="2000" b="1" i="1" u="none" strike="noStrike" kern="1200" cap="none" spc="0" normalizeH="0" baseline="0" noProof="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fld id="{43AC802D-DC84-7A4D-95A5-F5DF125CCF5A}" type="datetime11">
              <a:rPr kumimoji="0" lang="pt-PT" sz="2000" b="1" i="1" u="none" strike="noStrike" kern="1200" cap="none" spc="0" normalizeH="0" baseline="0" noProof="0" smtClean="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uLnTx/>
                <a:uFillTx/>
                <a:latin typeface="Times New Roman" panose="02020603050405020304" pitchFamily="18" charset="0"/>
                <a:ea typeface="+mn-ea"/>
                <a:cs typeface="Times New Roman" panose="020206030504050203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13:52:28</a:t>
            </a:fld>
            <a:endParaRPr kumimoji="0" lang="pt-PT" sz="2000" b="1" i="1" u="none" strike="noStrike" kern="1200" cap="none" spc="0" normalizeH="0" baseline="0" noProof="0"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uLnTx/>
              <a:uFillTx/>
              <a:latin typeface="Times New Roman" panose="02020603050405020304" pitchFamily="18" charset="0"/>
              <a:ea typeface="+mn-ea"/>
              <a:cs typeface="Times New Roman" panose="02020603050405020304" pitchFamily="18" charset="0"/>
            </a:endParaRPr>
          </a:p>
        </p:txBody>
      </p:sp>
      <p:sp>
        <p:nvSpPr>
          <p:cNvPr id="43" name="Retângulo 42"/>
          <p:cNvSpPr/>
          <p:nvPr/>
        </p:nvSpPr>
        <p:spPr>
          <a:xfrm>
            <a:off x="4405752" y="4300893"/>
            <a:ext cx="2781531"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HELIO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Times New Roman" panose="02020603050405020304" pitchFamily="18" charset="0"/>
                <a:ea typeface="+mn-ea"/>
                <a:cs typeface="Times New Roman" panose="02020603050405020304" pitchFamily="18" charset="0"/>
              </a:rPr>
              <a:t>CRUZ</a:t>
            </a:r>
          </a:p>
        </p:txBody>
      </p:sp>
      <p:sp>
        <p:nvSpPr>
          <p:cNvPr id="44"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56774568"/>
      </p:ext>
    </p:extLst>
  </p:cSld>
  <p:clrMapOvr>
    <a:masterClrMapping/>
  </p:clrMapOvr>
  <mc:AlternateContent xmlns:mc="http://schemas.openxmlformats.org/markup-compatibility/2006" xmlns:p14="http://schemas.microsoft.com/office/powerpoint/2010/main">
    <mc:Choice Requires="p14">
      <p:transition spd="slow" p14:dur="1600">
        <p14:prism isInverted="1"/>
        <p:sndAc>
          <p:stSnd loop="1">
            <p:snd r:embed="rId2" name="Cortazar - Just Let Me Say I Love You.wav"/>
          </p:stSnd>
        </p:sndAc>
      </p:transition>
    </mc:Choice>
    <mc:Fallback xmlns="">
      <p:transition spd="slow">
        <p:fade/>
        <p:sndAc>
          <p:stSnd loop="1">
            <p:snd r:embed="rId13" name="Cortazar - Just Let Me Say I Love You.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42"/>
                                        </p:tgtEl>
                                        <p:attrNameLst>
                                          <p:attrName>style.visibility</p:attrName>
                                        </p:attrNameLst>
                                      </p:cBhvr>
                                      <p:to>
                                        <p:strVal val="visible"/>
                                      </p:to>
                                    </p:set>
                                    <p:anim calcmode="lin" valueType="num">
                                      <p:cBhvr>
                                        <p:cTn id="16"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2"/>
                                        </p:tgtEl>
                                        <p:attrNameLst>
                                          <p:attrName>ppt_y</p:attrName>
                                        </p:attrNameLst>
                                      </p:cBhvr>
                                      <p:tavLst>
                                        <p:tav tm="0">
                                          <p:val>
                                            <p:strVal val="#ppt_y"/>
                                          </p:val>
                                        </p:tav>
                                        <p:tav tm="100000">
                                          <p:val>
                                            <p:strVal val="#ppt_y"/>
                                          </p:val>
                                        </p:tav>
                                      </p:tavLst>
                                    </p:anim>
                                    <p:anim calcmode="lin" valueType="num">
                                      <p:cBhvr>
                                        <p:cTn id="18"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2"/>
                                        </p:tgtEl>
                                      </p:cBhvr>
                                    </p:animEffect>
                                  </p:childTnLst>
                                </p:cTn>
                              </p:par>
                            </p:childTnLst>
                          </p:cTn>
                        </p:par>
                        <p:par>
                          <p:cTn id="21" fill="hold">
                            <p:stCondLst>
                              <p:cond delay="6250"/>
                            </p:stCondLst>
                            <p:childTnLst>
                              <p:par>
                                <p:cTn id="22" presetID="55" presetClass="path" presetSubtype="0" accel="50000" decel="50000" fill="hold" nodeType="afterEffect">
                                  <p:stCondLst>
                                    <p:cond delay="0"/>
                                  </p:stCondLst>
                                  <p:iterate type="lt">
                                    <p:tmPct val="10000"/>
                                  </p:iterate>
                                  <p:childTnLst>
                                    <p:animMotion origin="layout" path="M 0 0  C 0.004 -0.08933  -0.046 -0.16667  -0.113 -0.172  C -0.177 -0.17867  -0.237 -0.11867  -0.241 -0.032  C -0.246 0.048  -0.204 0.12267  -0.144 0.128  C -0.089 0.132  -0.037 0.08267  -0.033 0.008  C -0.029 -0.06  -0.064 -0.124  -0.115 -0.12933  C -0.162 -0.13333  -0.206 -0.092  -0.209 -0.02933  C -0.212 0.02667  -0.184 0.08133  -0.142 0.084  C -0.104 0.088  -0.068 0.056  -0.065 0.00533  C -0.063 -0.04  -0.084 -0.084  -0.117 -0.08667  C -0.146 -0.08933  -0.175 -0.06533  -0.177 -0.02667  C -0.179 0.00667  -0.164 0.03867  -0.14 0.04133  C -0.12 0.044  -0.099 0.02933  -0.098 0.00267  C -0.096 -0.01867  -0.104 -0.04133  -0.119 -0.044  C -0.131 -0.044  -0.143 -0.03867  -0.145 -0.024  C -0.146 -0.01467  -0.144 -0.00533  -0.138 -0.00133  C -0.135 0  -0.133 0  -0.13 -0.00133  E" pathEditMode="relative" ptsTypes="">
                                      <p:cBhvr>
                                        <p:cTn id="23" dur="2000" fill="hold"/>
                                        <p:tgtEl>
                                          <p:spTgt spid="43"/>
                                        </p:tgtEl>
                                        <p:attrNameLst>
                                          <p:attrName>ppt_x</p:attrName>
                                          <p:attrName>ppt_y</p:attrName>
                                        </p:attrNameLst>
                                      </p:cBhvr>
                                    </p:animMotion>
                                  </p:childTnLst>
                                </p:cTn>
                              </p:par>
                            </p:childTnLst>
                          </p:cTn>
                        </p:par>
                        <p:par>
                          <p:cTn id="24" fill="hold">
                            <p:stCondLst>
                              <p:cond delay="9850"/>
                            </p:stCondLst>
                            <p:childTnLst>
                              <p:par>
                                <p:cTn id="25" presetID="10" presetClass="exit" presetSubtype="0" fill="hold" grpId="0" nodeType="afterEffect">
                                  <p:stCondLst>
                                    <p:cond delay="0"/>
                                  </p:stCondLst>
                                  <p:childTnLst>
                                    <p:animEffect transition="out" filter="fade">
                                      <p:cBhvr>
                                        <p:cTn id="26" dur="3000"/>
                                        <p:tgtEl>
                                          <p:spTgt spid="44"/>
                                        </p:tgtEl>
                                      </p:cBhvr>
                                    </p:animEffect>
                                    <p:set>
                                      <p:cBhvr>
                                        <p:cTn id="27" dur="1" fill="hold">
                                          <p:stCondLst>
                                            <p:cond delay="2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2" grpId="0"/>
      <p:bldP spid="4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139321"/>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Perguntas  muito interessantes: As vacas boas vão para o céu e as vacas más vão para o brejo? Todos os bichos quando morrem vão para o mundo espiritual, e permanecem lá só os bichos bons? E os maus, vão para onde? Essas questões levantam uma série de questionamentos. E a dúvida só surge quando nós ignoramos as Obras da Codificação Espírita.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São inúmeras as obras ditas espíritas que falam sobre a existência de animais no mundo espiritual, revelando detalhes de sua ação e interação com os Espíritos, assim como ocorre aqui na Terra. É comum encontrarmos em livros supostamente espíritas informações sobre a presença de animais como pássaros, cães, gatos e peixes habitando colônias espirituais. Vamos fazer uma simples análise do assunto, tendo como base única os livros de Allan Kardec.</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903681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139321"/>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Ora, se tem cão, tem que ter leão, macaco e outros bichos. Quando falamos desse assunto, vem à nossa mente a justiça de Deus. Se existirem animais no mundo espiritual, devem existir todos e não somente alguns, como diz Kardec. Ou tem, ou não tem. Se tiver, então haveremos de concordar que, no mundo espiritual, existem oceanos, pois para onde iriam as baleias, os crustáceos e peixes que habitam as profundezas; precisaremos concordar também que devem existir pântanos para acolher os crocodilos e todos os animais que habitam estas regiões; mangues, para os caranguejos e todos os outros habitats naturais dos animais que vemos sobre a Terra. Perguntamos ainda por que não lemos a respeito de hipopótamos, lontras, gambás, animais exóticos, etc.? Fica aqui nossa indagação.</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647218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139321"/>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que acontece com os animais depois que morrem? É um tema que provoca discussão. De um lado, aqueles que acreditam que existem animais no mundo espiritual; de outro, os estudiosos da Doutrina Espírita que não acreditam. Alguns autores desencarnados dão conta que vários animais são encontrados lá. Essas revelações são equivocadas. A Codificação Espírita nos assegura peremptoriamente que não os há no mundo espiritual. O princípio inteligente dos animais, como não poderia deixar de ser, é inferior ao dos homens. Ponto final. Infelizmente, algumas pessoas aceitam o que os espíritos dizem, sem uma maior verificação. Suas ilusões, seus pensamentos, muitas vezes, até sem nenhum tipo de parâmetro razoável, são aceitos só por um viés afetivo; porque é o médium favorito. </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73574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nvPr>
        </p:nvGraphicFramePr>
        <p:xfrm>
          <a:off x="252549" y="208686"/>
          <a:ext cx="8665028" cy="2717394"/>
        </p:xfrm>
        <a:graphic>
          <a:graphicData uri="http://schemas.openxmlformats.org/drawingml/2006/table">
            <a:tbl>
              <a:tblPr firstRow="1" bandRow="1">
                <a:tableStyleId>{5C22544A-7EE6-4342-B048-85BDC9FD1C3A}</a:tableStyleId>
              </a:tblPr>
              <a:tblGrid>
                <a:gridCol w="8665028">
                  <a:extLst>
                    <a:ext uri="{9D8B030D-6E8A-4147-A177-3AD203B41FA5}">
                      <a16:colId xmlns:a16="http://schemas.microsoft.com/office/drawing/2014/main" val="1244802210"/>
                    </a:ext>
                  </a:extLst>
                </a:gridCol>
              </a:tblGrid>
              <a:tr h="2717394">
                <a:tc>
                  <a:txBody>
                    <a:bodyPr/>
                    <a:lstStyle/>
                    <a:p>
                      <a:pPr marL="514350" indent="-514350" algn="just">
                        <a:buAutoNum type="arabicPeriod" startAt="591"/>
                      </a:pPr>
                      <a:r>
                        <a:rPr lang="pt-BR" sz="2800" dirty="0"/>
                        <a:t>Nos mundos superiores as plantas são, como os outros seres, de natureza mais perfeita?</a:t>
                      </a:r>
                    </a:p>
                    <a:p>
                      <a:pPr marL="0" indent="0" algn="just">
                        <a:buNone/>
                      </a:pPr>
                      <a:endParaRPr lang="pt-BR" sz="2800" dirty="0"/>
                    </a:p>
                    <a:p>
                      <a:pPr algn="just"/>
                      <a:r>
                        <a:rPr lang="pt-BR" sz="2800" dirty="0">
                          <a:solidFill>
                            <a:srgbClr val="FFFF00"/>
                          </a:solidFill>
                        </a:rPr>
                        <a:t>R. Tudo é mais perfeito: mas as plantas são sempre plantas, como os animais são sempre animais e os homens sempre homens [34].</a:t>
                      </a:r>
                    </a:p>
                  </a:txBody>
                  <a:tcPr>
                    <a:solidFill>
                      <a:schemeClr val="bg1"/>
                    </a:solidFill>
                  </a:tcPr>
                </a:tc>
                <a:extLst>
                  <a:ext uri="{0D108BD9-81ED-4DB2-BD59-A6C34878D82A}">
                    <a16:rowId xmlns:a16="http://schemas.microsoft.com/office/drawing/2014/main" val="3362570181"/>
                  </a:ext>
                </a:extLst>
              </a:tr>
            </a:tbl>
          </a:graphicData>
        </a:graphic>
      </p:graphicFrame>
      <p:graphicFrame>
        <p:nvGraphicFramePr>
          <p:cNvPr id="4" name="Tabela 3"/>
          <p:cNvGraphicFramePr>
            <a:graphicFrameLocks noGrp="1"/>
          </p:cNvGraphicFramePr>
          <p:nvPr>
            <p:extLst/>
          </p:nvPr>
        </p:nvGraphicFramePr>
        <p:xfrm>
          <a:off x="252550" y="3034617"/>
          <a:ext cx="8665028" cy="3448245"/>
        </p:xfrm>
        <a:graphic>
          <a:graphicData uri="http://schemas.openxmlformats.org/drawingml/2006/table">
            <a:tbl>
              <a:tblPr firstRow="1" bandRow="1">
                <a:tableStyleId>{5C22544A-7EE6-4342-B048-85BDC9FD1C3A}</a:tableStyleId>
              </a:tblPr>
              <a:tblGrid>
                <a:gridCol w="8665028">
                  <a:extLst>
                    <a:ext uri="{9D8B030D-6E8A-4147-A177-3AD203B41FA5}">
                      <a16:colId xmlns:a16="http://schemas.microsoft.com/office/drawing/2014/main" val="1244802210"/>
                    </a:ext>
                  </a:extLst>
                </a:gridCol>
              </a:tblGrid>
              <a:tr h="3448245">
                <a:tc>
                  <a:txBody>
                    <a:bodyPr/>
                    <a:lstStyle/>
                    <a:p>
                      <a:pPr algn="ctr"/>
                      <a:r>
                        <a:rPr lang="pt-BR" sz="2000" dirty="0">
                          <a:solidFill>
                            <a:srgbClr val="FFFF00"/>
                          </a:solidFill>
                        </a:rPr>
                        <a:t>NOTAS</a:t>
                      </a:r>
                    </a:p>
                    <a:p>
                      <a:pPr algn="just"/>
                      <a:endParaRPr lang="pt-BR" sz="2000" dirty="0"/>
                    </a:p>
                    <a:p>
                      <a:pPr algn="just"/>
                      <a:r>
                        <a:rPr lang="pt-BR" sz="2000" dirty="0"/>
                        <a:t>[34]	Algumas pessoas fazem desta resposta uma negação da continuidade evolutiva das coisas e dos seres. O leitor deve considerar que a resposta se refere à condição dos mundos superiores, onde há plantas, animais e homens, como nos inferiores, mas em escala avançada. A palavra "sempre" não é empregada aí no sentido de eternidade, mas tão somente para mostrar que os três reinos existem "sempre", em todos os mundos referidos</a:t>
                      </a:r>
                    </a:p>
                    <a:p>
                      <a:pPr algn="just"/>
                      <a:r>
                        <a:rPr lang="pt-BR" sz="2000" dirty="0"/>
                        <a:t>Aliás, uma frase não poderia contradizer todo o livro. Ver os itens 604, 607 e 607ª. . (N. do T.)</a:t>
                      </a:r>
                    </a:p>
                  </a:txBody>
                  <a:tcPr>
                    <a:solidFill>
                      <a:schemeClr val="bg1"/>
                    </a:solidFill>
                  </a:tcPr>
                </a:tc>
                <a:extLst>
                  <a:ext uri="{0D108BD9-81ED-4DB2-BD59-A6C34878D82A}">
                    <a16:rowId xmlns:a16="http://schemas.microsoft.com/office/drawing/2014/main" val="3362570181"/>
                  </a:ext>
                </a:extLst>
              </a:tr>
            </a:tbl>
          </a:graphicData>
        </a:graphic>
      </p:graphicFrame>
    </p:spTree>
    <p:extLst>
      <p:ext uri="{BB962C8B-B14F-4D97-AF65-F5344CB8AC3E}">
        <p14:creationId xmlns:p14="http://schemas.microsoft.com/office/powerpoint/2010/main" val="349380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2862322"/>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Ora, não basta o espírito falar, porque espírito falando sempre houve. É preciso se certificar de sua autenticidade. Normalmente são opiniões isoladas, individuais, só aquele espírito fala do assunto. Hoje nós temos uma gama imensa de livros supostamente espíritas sendo produzidos, que não remetem a Kardec efetivamente. Ninguém pesquisou, ninguém investigou, mas, está todo mundo acreditando. Kardec se dedicou durante dezessete meses à Codificação da Doutrina Espírita. Reuniu, pesquisou, examinou a coerência das comunicações recebidas de vários Espíritos, através de médiuns, mais de dez, uns desconhecidos dos outros. Por isso, Kardec representa um padrão, porque os estudos introduzidos por ele são frutos de uma observação.</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38539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139321"/>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Kardec começa a nos esclarecer, com um texto na Revista Espírita de julho de 1860, quando nos diz: “Espíritos errantes são os que aguardam nova encarnação terrena. São errantes porque estão na erraticidade, não se tendo ainda fixado em plano superior. Os espíritos de animais, mesmo dos animais superiores, não têm essa condição”. Na Revista Espírita de janeiro de 1861 ele diz: “Sabe-se que não há espíritos de animais na erraticidade, salvo em caso em que um Espírito fizesse surgir uma aparência desse gênero, com um objetivo determinado, o que não passaria, sempre, de uma aparência, e não o espírito real de tal ou qual animal”. Sobre as obras que dizem haver espíritos de animais no mundo espiritual, podemos dar duas opiniões que serão suficientes para expressar o nosso  pensamento.</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017551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139321"/>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primeira é a da ilusão. Comentário de um Espírito a Kardec: “Os homens estão sempre dispostos a tudo exagerar; uns, e não falo aqui dos materialistas, recusam uma alma aos animais, e, outros, querem lhes dar uma, por assim dizer, semelhante à nossa”. O interessante é que só se falam de animais como cachorros, gatos, passarinhos, enfim, animais convenientes que mexem com as emoções e o amor do ser humano. Animais peçonhentos ou repugnantes, como moscas, tarântulas, ratazanas, lesmas entre outros, muito raramente são citados; se o são, e quando são, citam que estão em regiões sombrias. Naturalmente não veríamos uma jararaca em tal Colônia, mas é possível no Umbral, ou seja, como o bicho é repugnante para nós, foi colocado em uma região infeliz; se for um bicho dócil, então ele merece estar em lugar de paz. Pura fantasia.</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00959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2862322"/>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estudo sério e aprofundado do Espiritismo e livre de preconceitos pessoais ajuda-nos a identificar a profundidade do ensinamento dos Espíritos, e nos faz ver as coisas sob um ponto de vista mais elevado. O que ensina Kardec sobre os animais após a morte? Sabemos que os animais tem um princípio espiritual que sobrevive à morte do corpo; mas, esse princípio é igual ao nosso? Assim como os Espíritos humanos, o espírito do animal mantém sua individualidade após a morte física? Em O Livro dos Médiuns, no capítulo XXV, Kardec, conversando com os Espíritos a respeito de evocações, pergunta-lhes se é possível evocar o espírito de um animal, e a resposta dada pelo Espírito é surpreendente.</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610484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2862322"/>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Resposta do Espírito: </a:t>
            </a:r>
            <a:r>
              <a:rPr kumimoji="0" lang="pt-BR"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“Depois da morte do animal, o princípio inteligente que havia nele, fica em estado latente; este princípio é imediatamente utilizado por certos Espíritos encarregados deste cuidado para animar de novo seres nos quais continua a obra de sua elaboração. Assim, no mundo dos Espíritos, não há espíritos de animais errantes, mas somente Espíritos humanos. Isto responde à sua pergunta”. </a:t>
            </a: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Quando estudarmos este assunto com atenção, desperta-nos uma realidade acerca da presença ativa de animais no mundo dos Espíritos. Se o princípio que o habitava fica em estado latente, equivale a dizer que não há atividade animal neste mundo, segundo São Luís que foi quem respondeu a esta pergunta.</a:t>
            </a:r>
            <a:endParaRPr kumimoji="0" lang="pt-BR"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541659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416320"/>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Outra pergunta feita ao Espírito: Como é então que algumas pessoas, tendo evocado animais, obtiveram resposta? </a:t>
            </a:r>
            <a:r>
              <a:rPr kumimoji="0" lang="pt-BR"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“Evoquem um rochedo e ele lhes responderá. Há sempre uma multidão de Espíritos prontos a tomar a palavra para tudo”. </a:t>
            </a: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Como é possível observar, as respostas de São Luís são muito claras e afirmativas quando diz não haver espíritos de animais na erraticidade. Isso realmente muda tudo. Como já o comentamos acima, lemos em muitos livros supostamente espíritas, mesmo de autores consagrados, sobre a existência de animais no mundo espiritual. De nossa parte, perante esse assunto, afirmamos que adotamos o ensino da Codificação a respeito. Aqueles que pensam ao contrário, admitindo a existência de animais em atividade no mundo espiritual, que demonstrem que Kardec está equivocado, apresentando uma informação que seja tão clara quanto essa que São Luís ditou, ...</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842734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416320"/>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Provando, por A + B que existem animais no mundo espiritual. Vejamos mais informações: O Livro dos Espíritos – Os animais e o homem.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Questão 597 – Pois se os animais têm uma inteligência que lhes dá certa liberdade de ação, há neles um princípio independente da matéria?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Respondem os Espíritos – “Sim, e que sobrevive ao corpo”.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Questão 597-a – Esse princípio é uma alma semelhante ao homem?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Respondem os Espíritos – “É também uma alma, se o quiserdes; isto depende do sentido que se toma essa palavra; mas é inferior à do homem. Há, entre a alma dos homens e dos animais, tanta distância, quanto entre a alma dos homens e Deus”.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Questão 598 – A alma dos animais conserva após a morte, sua individualidade e a consciência de si mesma?</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648465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139321"/>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Respondem os Espíritos – “Sua individualidade, sim, mas não a consciência de si mesma. A vida inteligente permanece em estado latente”.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Questão 599 – A alma dos animais pode escolher a espécie em que prefira encarnar?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Respondem os Espíritos – “Não; ela não tem livre-arbítrio”.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Questão 600 – A alma do animal, sobrevivendo ao corpo, fica num estado errante, como a do homem, após a morte?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Respondem os Espíritos – Fica numa espécie de erraticidade, pois não está unida a um corpo, mas não é um espírito errante. O espírito errante é um ser que pensa e age por sua livre vontade; o dos animais não têm a mesma faculdade.</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132482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416320"/>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É a consciência de si mesmo que constitui o atributo principal do espírito. O espírito do animal é classificado, após a morte, pelos Espíritos incumbidos disso, e utilizado quase imediatamente; não dispões de tempo para se por em relação com outras criaturas”.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Nas respostas acima, observamos algo importante a ser comentado; a consciência do eu. É esta consciência que dá ao Espírito humano a superioridade sobre o espírito do animal. O animal não é dotado desta consciência; com isso, seus atos não são nem bons nem maus e é por esse motivo que não precisam de intervalos entre as encarnações, pois esse intervalo ou erraticidade tem por finalidade ajudar o Espírito a medir a consequência dos seus atos, para que ele possa projetar novas existências onde dará continuidade em seu roteiro evolutivo, através de novas provas e expiações.</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06410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6"/>
          <p:cNvSpPr txBox="1">
            <a:spLocks noChangeArrowheads="1"/>
          </p:cNvSpPr>
          <p:nvPr/>
        </p:nvSpPr>
        <p:spPr bwMode="auto">
          <a:xfrm>
            <a:off x="387598" y="383815"/>
            <a:ext cx="8352928" cy="6090369"/>
          </a:xfrm>
          <a:prstGeom prst="rect">
            <a:avLst/>
          </a:prstGeom>
          <a:noFill/>
          <a:ln w="254000">
            <a:pattFill prst="sphere">
              <a:fgClr>
                <a:srgbClr val="333300"/>
              </a:fgClr>
              <a:bgClr>
                <a:srgbClr val="88AF7F"/>
              </a:bgClr>
            </a:patt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3"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Bar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3175" y="0"/>
            <a:ext cx="25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descr="Bar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97650"/>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3" y="506413"/>
            <a:ext cx="1444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barra dour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6300" y="506413"/>
            <a:ext cx="14446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434975"/>
            <a:ext cx="7993062"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1" descr="barra dour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6175"/>
            <a:ext cx="7993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tângulo 30"/>
          <p:cNvSpPr/>
          <p:nvPr/>
        </p:nvSpPr>
        <p:spPr>
          <a:xfrm>
            <a:off x="647700" y="577850"/>
            <a:ext cx="7848600" cy="5648325"/>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9" descr="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0" descr="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3689" y="188913"/>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2" descr="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3694" y="5745159"/>
            <a:ext cx="1000919" cy="96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7" descr="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5717379"/>
            <a:ext cx="1015999"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slide0003_image02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8221" y="832731"/>
            <a:ext cx="208756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5298" y="1013324"/>
            <a:ext cx="1653409" cy="13675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anim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014" y="1013325"/>
            <a:ext cx="1653409" cy="136759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827584" y="2708920"/>
            <a:ext cx="7488832" cy="3139321"/>
          </a:xfrm>
          <a:prstGeom prst="rect">
            <a:avLst/>
          </a:prstGeom>
          <a:noFill/>
          <a:ln w="38100">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animal não possui esta característica, ou seja, não tem o que expiar nem o que provar. Desse modo, não tem necessidade de permanecer errante, reencarnando logo em seguida à sua morte precedente. Poderíamos mesmo terminar aqui o estudo, pois para os espíritas que estudam e compreendem o Espiritismo segundo a Codificação, acreditamos que tais informações sejam suficientes para formar uma opinião, entretanto, existem ainda algumas questões que gostaríamos de debater a respeito. Essas formas de animais que são relatados nos livros podem ser uma projeção feita pelos Espíritos. Segundo a Gênese, no capítulo XIV, dos Fluidos, encontramos: “O pensamento é para os Espíritos o que a mão é para o homem”. Assim, plasmariam formas animais para enriquecer a natureza ao redor, assim como plasmam as flores e árvores,</a:t>
            </a:r>
          </a:p>
        </p:txBody>
      </p:sp>
      <p:sp>
        <p:nvSpPr>
          <p:cNvPr id="20" name="Rectangle 2"/>
          <p:cNvSpPr>
            <a:spLocks noChangeArrowheads="1"/>
          </p:cNvSpPr>
          <p:nvPr/>
        </p:nvSpPr>
        <p:spPr bwMode="auto">
          <a:xfrm>
            <a:off x="-9263" y="794"/>
            <a:ext cx="9144000" cy="6858000"/>
          </a:xfrm>
          <a:prstGeom prst="rect">
            <a:avLst/>
          </a:prstGeom>
          <a:solidFill>
            <a:schemeClr val="accent1">
              <a:alpha val="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altLang="pt-BR"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59472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repeatCount="indefinite"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0"/>
                                        <p:tgtEl>
                                          <p:spTgt spid="22"/>
                                        </p:tgtEl>
                                      </p:cBhvr>
                                    </p:animEffect>
                                  </p:childTnLst>
                                </p:cTn>
                              </p:par>
                              <p:par>
                                <p:cTn id="8" presetID="53" presetClass="exit" presetSubtype="32" fill="hold" nodeType="withEffect">
                                  <p:stCondLst>
                                    <p:cond delay="0"/>
                                  </p:stCondLst>
                                  <p:childTnLst>
                                    <p:anim calcmode="lin" valueType="num">
                                      <p:cBhvr>
                                        <p:cTn id="9" dur="2500"/>
                                        <p:tgtEl>
                                          <p:spTgt spid="41"/>
                                        </p:tgtEl>
                                        <p:attrNameLst>
                                          <p:attrName>ppt_w</p:attrName>
                                        </p:attrNameLst>
                                      </p:cBhvr>
                                      <p:tavLst>
                                        <p:tav tm="0">
                                          <p:val>
                                            <p:strVal val="ppt_w"/>
                                          </p:val>
                                        </p:tav>
                                        <p:tav tm="100000">
                                          <p:val>
                                            <p:fltVal val="0"/>
                                          </p:val>
                                        </p:tav>
                                      </p:tavLst>
                                    </p:anim>
                                    <p:anim calcmode="lin" valueType="num">
                                      <p:cBhvr>
                                        <p:cTn id="10" dur="2500"/>
                                        <p:tgtEl>
                                          <p:spTgt spid="41"/>
                                        </p:tgtEl>
                                        <p:attrNameLst>
                                          <p:attrName>ppt_h</p:attrName>
                                        </p:attrNameLst>
                                      </p:cBhvr>
                                      <p:tavLst>
                                        <p:tav tm="0">
                                          <p:val>
                                            <p:strVal val="ppt_h"/>
                                          </p:val>
                                        </p:tav>
                                        <p:tav tm="100000">
                                          <p:val>
                                            <p:fltVal val="0"/>
                                          </p:val>
                                        </p:tav>
                                      </p:tavLst>
                                    </p:anim>
                                    <p:animEffect transition="out" filter="fade">
                                      <p:cBhvr>
                                        <p:cTn id="11" dur="2500"/>
                                        <p:tgtEl>
                                          <p:spTgt spid="41"/>
                                        </p:tgtEl>
                                      </p:cBhvr>
                                    </p:animEffect>
                                    <p:set>
                                      <p:cBhvr>
                                        <p:cTn id="12" dur="1" fill="hold">
                                          <p:stCondLst>
                                            <p:cond delay="2499"/>
                                          </p:stCondLst>
                                        </p:cTn>
                                        <p:tgtEl>
                                          <p:spTgt spid="41"/>
                                        </p:tgtEl>
                                        <p:attrNameLst>
                                          <p:attrName>style.visibility</p:attrName>
                                        </p:attrNameLst>
                                      </p:cBhvr>
                                      <p:to>
                                        <p:strVal val="hidden"/>
                                      </p:to>
                                    </p:set>
                                  </p:childTnLst>
                                </p:cTn>
                              </p:par>
                            </p:childTnLst>
                          </p:cTn>
                        </p:par>
                        <p:par>
                          <p:cTn id="13" fill="hold">
                            <p:stCondLst>
                              <p:cond delay="5000"/>
                            </p:stCondLst>
                            <p:childTnLst>
                              <p:par>
                                <p:cTn id="14" presetID="10" presetClass="exit" presetSubtype="0" fill="hold" grpId="0" nodeType="afterEffect">
                                  <p:stCondLst>
                                    <p:cond delay="0"/>
                                  </p:stCondLst>
                                  <p:childTnLst>
                                    <p:animEffect transition="out" filter="fade">
                                      <p:cBhvr>
                                        <p:cTn id="15" dur="3000"/>
                                        <p:tgtEl>
                                          <p:spTgt spid="20"/>
                                        </p:tgtEl>
                                      </p:cBhvr>
                                    </p:animEffect>
                                    <p:set>
                                      <p:cBhvr>
                                        <p:cTn id="16" dur="1" fill="hold">
                                          <p:stCondLst>
                                            <p:cond delay="2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animBg="1"/>
    </p:bldLst>
  </p:timing>
</p:sld>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Berlim">
  <a:themeElements>
    <a:clrScheme name="Berlim">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erlim">
  <a:themeElements>
    <a:clrScheme name="Berlim">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3.xml><?xml version="1.0" encoding="utf-8"?>
<a:theme xmlns:a="http://schemas.openxmlformats.org/drawingml/2006/main" name="Fatia">
  <a:themeElements>
    <a:clrScheme name="Fatia">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Fati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tia">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rilho">
  <a:themeElements>
    <a:clrScheme name="Â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Personalizada 1">
      <a:majorFont>
        <a:latin typeface="Bell MT"/>
        <a:ea typeface=""/>
        <a:cs typeface=""/>
      </a:majorFont>
      <a:minorFont>
        <a:latin typeface="Bell MT"/>
        <a:ea typeface=""/>
        <a:cs typeface=""/>
      </a:minorFont>
    </a:fontScheme>
    <a:fmtScheme name="Brilh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ROTEIRO  6 - Esferas Espirituais da Terra e Mundos Transitórias................63">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Arial"/>
      </a:majorFont>
      <a:minorFont>
        <a:latin typeface="Arial"/>
        <a:ea typeface=""/>
        <a:cs typeface="Arial"/>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Berlim">
  <a:themeElements>
    <a:clrScheme name="Berlim">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m">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m">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Override1.xml><?xml version="1.0" encoding="utf-8"?>
<a:themeOverride xmlns:a="http://schemas.openxmlformats.org/drawingml/2006/main">
  <a:clrScheme name="Â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70</TotalTime>
  <Words>11223</Words>
  <Application>Microsoft Office PowerPoint</Application>
  <PresentationFormat>Apresentação na tela (4:3)</PresentationFormat>
  <Paragraphs>877</Paragraphs>
  <Slides>243</Slides>
  <Notes>41</Notes>
  <HiddenSlides>0</HiddenSlides>
  <MMClips>0</MMClips>
  <ScaleCrop>false</ScaleCrop>
  <HeadingPairs>
    <vt:vector size="6" baseType="variant">
      <vt:variant>
        <vt:lpstr>Fontes usadas</vt:lpstr>
      </vt:variant>
      <vt:variant>
        <vt:i4>17</vt:i4>
      </vt:variant>
      <vt:variant>
        <vt:lpstr>Tema</vt:lpstr>
      </vt:variant>
      <vt:variant>
        <vt:i4>10</vt:i4>
      </vt:variant>
      <vt:variant>
        <vt:lpstr>Títulos de slides</vt:lpstr>
      </vt:variant>
      <vt:variant>
        <vt:i4>243</vt:i4>
      </vt:variant>
    </vt:vector>
  </HeadingPairs>
  <TitlesOfParts>
    <vt:vector size="270" baseType="lpstr">
      <vt:lpstr>Arial</vt:lpstr>
      <vt:lpstr>Arial Black</vt:lpstr>
      <vt:lpstr>Arial Narrow</vt:lpstr>
      <vt:lpstr>Bell MT</vt:lpstr>
      <vt:lpstr>Calibri</vt:lpstr>
      <vt:lpstr>Century Gothic</vt:lpstr>
      <vt:lpstr>Comic Sans MS</vt:lpstr>
      <vt:lpstr>Franklin Gothic Book</vt:lpstr>
      <vt:lpstr>French Script MT</vt:lpstr>
      <vt:lpstr>Impact</vt:lpstr>
      <vt:lpstr>Tahoma</vt:lpstr>
      <vt:lpstr>Times New Roman</vt:lpstr>
      <vt:lpstr>Trebuchet MS</vt:lpstr>
      <vt:lpstr>Verdana</vt:lpstr>
      <vt:lpstr>Wingdings</vt:lpstr>
      <vt:lpstr>Wingdings 2</vt:lpstr>
      <vt:lpstr>Wingdings 3</vt:lpstr>
      <vt:lpstr>Berlim</vt:lpstr>
      <vt:lpstr>2_Berlim</vt:lpstr>
      <vt:lpstr>Fatia</vt:lpstr>
      <vt:lpstr>2_Tema do Office</vt:lpstr>
      <vt:lpstr>1_Tema do Office</vt:lpstr>
      <vt:lpstr>Brilho</vt:lpstr>
      <vt:lpstr>ROTEIRO  6 - Esferas Espirituais da Terra e Mundos Transitórias................63</vt:lpstr>
      <vt:lpstr>Tema do Office</vt:lpstr>
      <vt:lpstr>4_Berlim</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Os minerais, as plantas ,os animais e o Homem  </vt:lpstr>
      <vt:lpstr> Os minerais </vt:lpstr>
      <vt:lpstr>Apresentação do PowerPoint</vt:lpstr>
      <vt:lpstr>Apresentação do PowerPoint</vt:lpstr>
      <vt:lpstr>Apresentação do PowerPoint</vt:lpstr>
      <vt:lpstr> As plantas </vt:lpstr>
      <vt:lpstr> As plantas </vt:lpstr>
      <vt:lpstr> As plantas </vt:lpstr>
      <vt:lpstr>Apresentação do PowerPoint</vt:lpstr>
      <vt:lpstr>Apresentação do PowerPoint</vt:lpstr>
      <vt:lpstr> Os animais e o Homem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Há mediunidade em animais?</vt:lpstr>
      <vt:lpstr> Mediunidade nos animais </vt:lpstr>
      <vt:lpstr> Mediunidade nos animais </vt:lpstr>
      <vt:lpstr> Mediunidade nos animais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Nelson Mendes</dc:creator>
  <cp:lastModifiedBy>Nelson Mendes</cp:lastModifiedBy>
  <cp:revision>14</cp:revision>
  <dcterms:created xsi:type="dcterms:W3CDTF">2017-02-07T01:26:28Z</dcterms:created>
  <dcterms:modified xsi:type="dcterms:W3CDTF">2017-09-20T16:53:31Z</dcterms:modified>
</cp:coreProperties>
</file>